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7" r:id="rId2"/>
    <p:sldId id="272" r:id="rId3"/>
    <p:sldId id="306" r:id="rId4"/>
    <p:sldId id="307" r:id="rId5"/>
    <p:sldId id="284" r:id="rId6"/>
    <p:sldId id="291" r:id="rId7"/>
    <p:sldId id="292" r:id="rId8"/>
    <p:sldId id="287" r:id="rId9"/>
    <p:sldId id="285" r:id="rId10"/>
    <p:sldId id="288" r:id="rId11"/>
    <p:sldId id="301" r:id="rId12"/>
    <p:sldId id="298" r:id="rId13"/>
    <p:sldId id="299" r:id="rId14"/>
    <p:sldId id="296" r:id="rId15"/>
    <p:sldId id="294" r:id="rId16"/>
    <p:sldId id="302" r:id="rId17"/>
    <p:sldId id="283" r:id="rId18"/>
    <p:sldId id="304" r:id="rId19"/>
    <p:sldId id="277" r:id="rId20"/>
    <p:sldId id="276" r:id="rId21"/>
    <p:sldId id="303" r:id="rId22"/>
  </p:sldIdLst>
  <p:sldSz cx="9144000" cy="6858000" type="letter"/>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Plasencia" initials="LP" lastIdx="36" clrIdx="0">
    <p:extLst>
      <p:ext uri="{19B8F6BF-5375-455C-9EA6-DF929625EA0E}">
        <p15:presenceInfo xmlns:p15="http://schemas.microsoft.com/office/powerpoint/2012/main" userId="S-1-5-21-927211461-2005620314-1248344978-96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2" autoAdjust="0"/>
    <p:restoredTop sz="94660"/>
  </p:normalViewPr>
  <p:slideViewPr>
    <p:cSldViewPr snapToGrid="0">
      <p:cViewPr varScale="1">
        <p:scale>
          <a:sx n="113" d="100"/>
          <a:sy n="113" d="100"/>
        </p:scale>
        <p:origin x="13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5F76BEE-64B3-4DCD-AA2C-90BB0C66AA8C}" type="datetimeFigureOut">
              <a:rPr lang="en-US" smtClean="0"/>
              <a:t>8/26/2023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855BEE3-0E6C-469A-BD41-95FD85F2166E}" type="slidenum">
              <a:rPr lang="en-US" smtClean="0"/>
              <a:t>‹#›</a:t>
            </a:fld>
            <a:endParaRPr lang="en-US"/>
          </a:p>
        </p:txBody>
      </p:sp>
    </p:spTree>
    <p:extLst>
      <p:ext uri="{BB962C8B-B14F-4D97-AF65-F5344CB8AC3E}">
        <p14:creationId xmlns:p14="http://schemas.microsoft.com/office/powerpoint/2010/main" val="31517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5BEE3-0E6C-469A-BD41-95FD85F2166E}" type="slidenum">
              <a:rPr lang="en-US" smtClean="0"/>
              <a:t>1</a:t>
            </a:fld>
            <a:endParaRPr lang="en-US"/>
          </a:p>
        </p:txBody>
      </p:sp>
    </p:spTree>
    <p:extLst>
      <p:ext uri="{BB962C8B-B14F-4D97-AF65-F5344CB8AC3E}">
        <p14:creationId xmlns:p14="http://schemas.microsoft.com/office/powerpoint/2010/main" val="407462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514D8B-688F-4334-9BB6-3DA36A3BD3E5}" type="datetime1">
              <a:rPr lang="en-US" smtClean="0"/>
              <a:t>8/26/2023</a:t>
            </a:fld>
            <a:endParaRPr lang="en-US"/>
          </a:p>
        </p:txBody>
      </p:sp>
      <p:sp>
        <p:nvSpPr>
          <p:cNvPr id="5" name="Footer Placeholder 4"/>
          <p:cNvSpPr>
            <a:spLocks noGrp="1"/>
          </p:cNvSpPr>
          <p:nvPr>
            <p:ph type="ftr" sz="quarter" idx="11"/>
          </p:nvPr>
        </p:nvSpPr>
        <p:spPr/>
        <p:txBody>
          <a:bodyPr/>
          <a:lstStyle/>
          <a:p>
            <a:r>
              <a:rPr lang="en-US" smtClean="0"/>
              <a:t>DRAFT 7/2022</a:t>
            </a:r>
            <a:endParaRPr lang="en-US"/>
          </a:p>
        </p:txBody>
      </p:sp>
      <p:sp>
        <p:nvSpPr>
          <p:cNvPr id="6" name="Slide Number Placeholder 5"/>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26807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958B1E-9AE0-4E97-B2E7-8EA126E68B52}" type="datetime1">
              <a:rPr lang="en-US" smtClean="0"/>
              <a:t>8/26/2023</a:t>
            </a:fld>
            <a:endParaRPr lang="en-US"/>
          </a:p>
        </p:txBody>
      </p:sp>
      <p:sp>
        <p:nvSpPr>
          <p:cNvPr id="5" name="Footer Placeholder 4"/>
          <p:cNvSpPr>
            <a:spLocks noGrp="1"/>
          </p:cNvSpPr>
          <p:nvPr>
            <p:ph type="ftr" sz="quarter" idx="11"/>
          </p:nvPr>
        </p:nvSpPr>
        <p:spPr/>
        <p:txBody>
          <a:bodyPr/>
          <a:lstStyle/>
          <a:p>
            <a:r>
              <a:rPr lang="en-US" smtClean="0"/>
              <a:t>DRAFT 7/2022</a:t>
            </a:r>
            <a:endParaRPr lang="en-US"/>
          </a:p>
        </p:txBody>
      </p:sp>
      <p:sp>
        <p:nvSpPr>
          <p:cNvPr id="6" name="Slide Number Placeholder 5"/>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296100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DF2DC1-04A8-4D79-AD55-1FC1FAE1715C}" type="datetime1">
              <a:rPr lang="en-US" smtClean="0"/>
              <a:t>8/26/2023</a:t>
            </a:fld>
            <a:endParaRPr lang="en-US"/>
          </a:p>
        </p:txBody>
      </p:sp>
      <p:sp>
        <p:nvSpPr>
          <p:cNvPr id="5" name="Footer Placeholder 4"/>
          <p:cNvSpPr>
            <a:spLocks noGrp="1"/>
          </p:cNvSpPr>
          <p:nvPr>
            <p:ph type="ftr" sz="quarter" idx="11"/>
          </p:nvPr>
        </p:nvSpPr>
        <p:spPr/>
        <p:txBody>
          <a:bodyPr/>
          <a:lstStyle/>
          <a:p>
            <a:r>
              <a:rPr lang="en-US" smtClean="0"/>
              <a:t>DRAFT 7/2022</a:t>
            </a:r>
            <a:endParaRPr lang="en-US"/>
          </a:p>
        </p:txBody>
      </p:sp>
      <p:sp>
        <p:nvSpPr>
          <p:cNvPr id="6" name="Slide Number Placeholder 5"/>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170328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CA8248-3474-4571-8EBE-A064BAD9CCB7}" type="datetime1">
              <a:rPr lang="en-US" smtClean="0"/>
              <a:t>8/26/2023</a:t>
            </a:fld>
            <a:endParaRPr lang="en-US"/>
          </a:p>
        </p:txBody>
      </p:sp>
      <p:sp>
        <p:nvSpPr>
          <p:cNvPr id="5" name="Footer Placeholder 4"/>
          <p:cNvSpPr>
            <a:spLocks noGrp="1"/>
          </p:cNvSpPr>
          <p:nvPr>
            <p:ph type="ftr" sz="quarter" idx="11"/>
          </p:nvPr>
        </p:nvSpPr>
        <p:spPr/>
        <p:txBody>
          <a:bodyPr/>
          <a:lstStyle/>
          <a:p>
            <a:r>
              <a:rPr lang="en-US" smtClean="0"/>
              <a:t>DRAFT 7/2022</a:t>
            </a:r>
            <a:endParaRPr lang="en-US"/>
          </a:p>
        </p:txBody>
      </p:sp>
      <p:sp>
        <p:nvSpPr>
          <p:cNvPr id="6" name="Slide Number Placeholder 5"/>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387554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03933-EC4C-44B0-B1DD-C0D603C09903}" type="datetime1">
              <a:rPr lang="en-US" smtClean="0"/>
              <a:t>8/26/2023</a:t>
            </a:fld>
            <a:endParaRPr lang="en-US"/>
          </a:p>
        </p:txBody>
      </p:sp>
      <p:sp>
        <p:nvSpPr>
          <p:cNvPr id="5" name="Footer Placeholder 4"/>
          <p:cNvSpPr>
            <a:spLocks noGrp="1"/>
          </p:cNvSpPr>
          <p:nvPr>
            <p:ph type="ftr" sz="quarter" idx="11"/>
          </p:nvPr>
        </p:nvSpPr>
        <p:spPr/>
        <p:txBody>
          <a:bodyPr/>
          <a:lstStyle/>
          <a:p>
            <a:r>
              <a:rPr lang="en-US" smtClean="0"/>
              <a:t>DRAFT 7/2022</a:t>
            </a:r>
            <a:endParaRPr lang="en-US"/>
          </a:p>
        </p:txBody>
      </p:sp>
      <p:sp>
        <p:nvSpPr>
          <p:cNvPr id="6" name="Slide Number Placeholder 5"/>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75744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682404-CF5F-4158-8FE5-CAA4880A6D09}" type="datetime1">
              <a:rPr lang="en-US" smtClean="0"/>
              <a:t>8/26/2023</a:t>
            </a:fld>
            <a:endParaRPr lang="en-US"/>
          </a:p>
        </p:txBody>
      </p:sp>
      <p:sp>
        <p:nvSpPr>
          <p:cNvPr id="6" name="Footer Placeholder 5"/>
          <p:cNvSpPr>
            <a:spLocks noGrp="1"/>
          </p:cNvSpPr>
          <p:nvPr>
            <p:ph type="ftr" sz="quarter" idx="11"/>
          </p:nvPr>
        </p:nvSpPr>
        <p:spPr/>
        <p:txBody>
          <a:bodyPr/>
          <a:lstStyle/>
          <a:p>
            <a:r>
              <a:rPr lang="en-US" smtClean="0"/>
              <a:t>DRAFT 7/2022</a:t>
            </a:r>
            <a:endParaRPr lang="en-US"/>
          </a:p>
        </p:txBody>
      </p:sp>
      <p:sp>
        <p:nvSpPr>
          <p:cNvPr id="7" name="Slide Number Placeholder 6"/>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219470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9F75F7-4C71-49DC-8BE3-88F586C35C9C}" type="datetime1">
              <a:rPr lang="en-US" smtClean="0"/>
              <a:t>8/26/2023</a:t>
            </a:fld>
            <a:endParaRPr lang="en-US"/>
          </a:p>
        </p:txBody>
      </p:sp>
      <p:sp>
        <p:nvSpPr>
          <p:cNvPr id="8" name="Footer Placeholder 7"/>
          <p:cNvSpPr>
            <a:spLocks noGrp="1"/>
          </p:cNvSpPr>
          <p:nvPr>
            <p:ph type="ftr" sz="quarter" idx="11"/>
          </p:nvPr>
        </p:nvSpPr>
        <p:spPr/>
        <p:txBody>
          <a:bodyPr/>
          <a:lstStyle/>
          <a:p>
            <a:r>
              <a:rPr lang="en-US" smtClean="0"/>
              <a:t>DRAFT 7/2022</a:t>
            </a:r>
            <a:endParaRPr lang="en-US"/>
          </a:p>
        </p:txBody>
      </p:sp>
      <p:sp>
        <p:nvSpPr>
          <p:cNvPr id="9" name="Slide Number Placeholder 8"/>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59597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A3CE5C-3EC2-43C2-925D-2E52DC12F3A4}" type="datetime1">
              <a:rPr lang="en-US" smtClean="0"/>
              <a:t>8/26/2023</a:t>
            </a:fld>
            <a:endParaRPr lang="en-US"/>
          </a:p>
        </p:txBody>
      </p:sp>
      <p:sp>
        <p:nvSpPr>
          <p:cNvPr id="4" name="Footer Placeholder 3"/>
          <p:cNvSpPr>
            <a:spLocks noGrp="1"/>
          </p:cNvSpPr>
          <p:nvPr>
            <p:ph type="ftr" sz="quarter" idx="11"/>
          </p:nvPr>
        </p:nvSpPr>
        <p:spPr/>
        <p:txBody>
          <a:bodyPr/>
          <a:lstStyle/>
          <a:p>
            <a:r>
              <a:rPr lang="en-US" smtClean="0"/>
              <a:t>DRAFT 7/2022</a:t>
            </a:r>
            <a:endParaRPr lang="en-US"/>
          </a:p>
        </p:txBody>
      </p:sp>
      <p:sp>
        <p:nvSpPr>
          <p:cNvPr id="5" name="Slide Number Placeholder 4"/>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155008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8770E-342D-4313-8D4D-07B841C2A523}" type="datetime1">
              <a:rPr lang="en-US" smtClean="0"/>
              <a:t>8/26/2023</a:t>
            </a:fld>
            <a:endParaRPr lang="en-US"/>
          </a:p>
        </p:txBody>
      </p:sp>
      <p:sp>
        <p:nvSpPr>
          <p:cNvPr id="3" name="Footer Placeholder 2"/>
          <p:cNvSpPr>
            <a:spLocks noGrp="1"/>
          </p:cNvSpPr>
          <p:nvPr>
            <p:ph type="ftr" sz="quarter" idx="11"/>
          </p:nvPr>
        </p:nvSpPr>
        <p:spPr/>
        <p:txBody>
          <a:bodyPr/>
          <a:lstStyle/>
          <a:p>
            <a:r>
              <a:rPr lang="en-US" smtClean="0"/>
              <a:t>DRAFT 7/2022</a:t>
            </a:r>
            <a:endParaRPr lang="en-US"/>
          </a:p>
        </p:txBody>
      </p:sp>
      <p:sp>
        <p:nvSpPr>
          <p:cNvPr id="4" name="Slide Number Placeholder 3"/>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1618534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28C03-14B4-4B52-BB3B-5A44BE40644B}" type="datetime1">
              <a:rPr lang="en-US" smtClean="0"/>
              <a:t>8/26/2023</a:t>
            </a:fld>
            <a:endParaRPr lang="en-US"/>
          </a:p>
        </p:txBody>
      </p:sp>
      <p:sp>
        <p:nvSpPr>
          <p:cNvPr id="6" name="Footer Placeholder 5"/>
          <p:cNvSpPr>
            <a:spLocks noGrp="1"/>
          </p:cNvSpPr>
          <p:nvPr>
            <p:ph type="ftr" sz="quarter" idx="11"/>
          </p:nvPr>
        </p:nvSpPr>
        <p:spPr/>
        <p:txBody>
          <a:bodyPr/>
          <a:lstStyle/>
          <a:p>
            <a:r>
              <a:rPr lang="en-US" smtClean="0"/>
              <a:t>DRAFT 7/2022</a:t>
            </a:r>
            <a:endParaRPr lang="en-US"/>
          </a:p>
        </p:txBody>
      </p:sp>
      <p:sp>
        <p:nvSpPr>
          <p:cNvPr id="7" name="Slide Number Placeholder 6"/>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61848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E4289-7CE8-42E7-8020-0C28158915AE}" type="datetime1">
              <a:rPr lang="en-US" smtClean="0"/>
              <a:t>8/26/2023</a:t>
            </a:fld>
            <a:endParaRPr lang="en-US"/>
          </a:p>
        </p:txBody>
      </p:sp>
      <p:sp>
        <p:nvSpPr>
          <p:cNvPr id="6" name="Footer Placeholder 5"/>
          <p:cNvSpPr>
            <a:spLocks noGrp="1"/>
          </p:cNvSpPr>
          <p:nvPr>
            <p:ph type="ftr" sz="quarter" idx="11"/>
          </p:nvPr>
        </p:nvSpPr>
        <p:spPr/>
        <p:txBody>
          <a:bodyPr/>
          <a:lstStyle/>
          <a:p>
            <a:r>
              <a:rPr lang="en-US" smtClean="0"/>
              <a:t>DRAFT 7/2022</a:t>
            </a:r>
            <a:endParaRPr lang="en-US"/>
          </a:p>
        </p:txBody>
      </p:sp>
      <p:sp>
        <p:nvSpPr>
          <p:cNvPr id="7" name="Slide Number Placeholder 6"/>
          <p:cNvSpPr>
            <a:spLocks noGrp="1"/>
          </p:cNvSpPr>
          <p:nvPr>
            <p:ph type="sldNum" sz="quarter" idx="12"/>
          </p:nvPr>
        </p:nvSpPr>
        <p:spPr/>
        <p:txBody>
          <a:bodyPr/>
          <a:lstStyle/>
          <a:p>
            <a:fld id="{5B47B835-CFF4-4007-875F-3360DD681A9A}" type="slidenum">
              <a:rPr lang="en-US" smtClean="0"/>
              <a:t>‹#›</a:t>
            </a:fld>
            <a:endParaRPr lang="en-US"/>
          </a:p>
        </p:txBody>
      </p:sp>
    </p:spTree>
    <p:extLst>
      <p:ext uri="{BB962C8B-B14F-4D97-AF65-F5344CB8AC3E}">
        <p14:creationId xmlns:p14="http://schemas.microsoft.com/office/powerpoint/2010/main" val="318374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E5A86-BFA4-4E8C-A1AE-7ACA10EE154C}" type="datetime1">
              <a:rPr lang="en-US" smtClean="0"/>
              <a:t>8/26/2023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DRAFT 7/2022</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7B835-CFF4-4007-875F-3360DD681A9A}" type="slidenum">
              <a:rPr lang="en-US" smtClean="0"/>
              <a:t>‹#›</a:t>
            </a:fld>
            <a:endParaRPr lang="en-US"/>
          </a:p>
        </p:txBody>
      </p:sp>
    </p:spTree>
    <p:extLst>
      <p:ext uri="{BB962C8B-B14F-4D97-AF65-F5344CB8AC3E}">
        <p14:creationId xmlns:p14="http://schemas.microsoft.com/office/powerpoint/2010/main" val="3153110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tahptn.org/pediatric-trauma-guidelines-utah/"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hopkinsallchildrens.org/getattachment/f312cf3d-6898-4375-a56e-bfc6f0711e53/Trauma-Spine-Thoracolumbar-Evaluation-and-Cleara" TargetMode="External"/><Relationship Id="rId2" Type="http://schemas.openxmlformats.org/officeDocument/2006/relationships/hyperlink" Target="https://www.utahptn.org/pediatric-trauma-guidelines-utah/"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hopkinsallchildrens.org/getattachment/f312cf3d-6898-4375-a56e-bfc6f0711e53/Trauma-Spine-Thoracolumbar-Evaluation-and-Cleara" TargetMode="External"/><Relationship Id="rId2" Type="http://schemas.openxmlformats.org/officeDocument/2006/relationships/hyperlink" Target="https://www.utahptn.org/pediatric-trauma-guidelines-utah/"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tahptn.org/pediatric-trauma-guidelines-utah/"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ediatrictraumasociety.org/resources/guidelines/?s=section&amp;amp;sID=chest"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evidencesportandspinal.com/Injuries-Conditions/Shoulder/Shoulder-Issues/Adult-Shoulder-Fractures/a~3803/article.html"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childprotection.rcpch.ac.uk/child-protection-evidence/visceral-injuries-systematic-review/"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facs.org/media/files/qualityprograms/trauma/tqip/abuse_guidelines.ash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nesota Metropolitan Regional Trauma Advisor Committee MMRT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773" y="923190"/>
            <a:ext cx="3449271" cy="33684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6877" y="4319056"/>
            <a:ext cx="6953062" cy="1323439"/>
          </a:xfrm>
          <a:prstGeom prst="rect">
            <a:avLst/>
          </a:prstGeom>
          <a:noFill/>
        </p:spPr>
        <p:txBody>
          <a:bodyPr wrap="square" rtlCol="0">
            <a:spAutoFit/>
          </a:bodyPr>
          <a:lstStyle/>
          <a:p>
            <a:pPr algn="ctr"/>
            <a:r>
              <a:rPr lang="en-US" sz="4000" b="1" dirty="0" smtClean="0"/>
              <a:t>Pediatric Trauma Resources:</a:t>
            </a:r>
          </a:p>
          <a:p>
            <a:pPr algn="ctr"/>
            <a:r>
              <a:rPr lang="en-US" sz="4000" b="1" dirty="0" smtClean="0"/>
              <a:t>Chest, Abdomen, and Pelvis</a:t>
            </a:r>
            <a:endParaRPr lang="en-US" sz="4000" b="1" dirty="0"/>
          </a:p>
        </p:txBody>
      </p:sp>
      <p:sp>
        <p:nvSpPr>
          <p:cNvPr id="4" name="Slide Number Placeholder 3"/>
          <p:cNvSpPr>
            <a:spLocks noGrp="1"/>
          </p:cNvSpPr>
          <p:nvPr>
            <p:ph type="sldNum" sz="quarter" idx="12"/>
          </p:nvPr>
        </p:nvSpPr>
        <p:spPr/>
        <p:txBody>
          <a:bodyPr/>
          <a:lstStyle/>
          <a:p>
            <a:fld id="{5B47B835-CFF4-4007-875F-3360DD681A9A}" type="slidenum">
              <a:rPr lang="en-US" smtClean="0"/>
              <a:t>1</a:t>
            </a:fld>
            <a:endParaRPr lang="en-US"/>
          </a:p>
        </p:txBody>
      </p:sp>
      <p:sp>
        <p:nvSpPr>
          <p:cNvPr id="6" name="TextBox 5"/>
          <p:cNvSpPr txBox="1"/>
          <p:nvPr/>
        </p:nvSpPr>
        <p:spPr>
          <a:xfrm>
            <a:off x="141374" y="6488668"/>
            <a:ext cx="4955560"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7" name="Footer Placeholder 3"/>
          <p:cNvSpPr>
            <a:spLocks noGrp="1"/>
          </p:cNvSpPr>
          <p:nvPr>
            <p:ph type="ftr" sz="quarter" idx="11"/>
          </p:nvPr>
        </p:nvSpPr>
        <p:spPr>
          <a:xfrm>
            <a:off x="3028949" y="6138361"/>
            <a:ext cx="3086100" cy="365125"/>
          </a:xfrm>
        </p:spPr>
        <p:txBody>
          <a:bodyPr/>
          <a:lstStyle/>
          <a:p>
            <a:r>
              <a:rPr lang="en-US" dirty="0" smtClean="0"/>
              <a:t>Reviewed August 2023</a:t>
            </a:r>
            <a:endParaRPr lang="en-US" dirty="0"/>
          </a:p>
        </p:txBody>
      </p:sp>
    </p:spTree>
    <p:extLst>
      <p:ext uri="{BB962C8B-B14F-4D97-AF65-F5344CB8AC3E}">
        <p14:creationId xmlns:p14="http://schemas.microsoft.com/office/powerpoint/2010/main" val="2785646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10</a:t>
            </a:fld>
            <a:endParaRPr lang="en-US"/>
          </a:p>
        </p:txBody>
      </p:sp>
      <p:pic>
        <p:nvPicPr>
          <p:cNvPr id="4" name="Picture 3"/>
          <p:cNvPicPr>
            <a:picLocks noChangeAspect="1"/>
          </p:cNvPicPr>
          <p:nvPr/>
        </p:nvPicPr>
        <p:blipFill rotWithShape="1">
          <a:blip r:embed="rId2"/>
          <a:srcRect l="1442" t="17693" r="16922" b="5857"/>
          <a:stretch/>
        </p:blipFill>
        <p:spPr>
          <a:xfrm>
            <a:off x="160348" y="891819"/>
            <a:ext cx="8823303" cy="4967655"/>
          </a:xfrm>
          <a:prstGeom prst="rect">
            <a:avLst/>
          </a:prstGeom>
        </p:spPr>
      </p:pic>
      <p:pic>
        <p:nvPicPr>
          <p:cNvPr id="5" name="Picture 2" descr="Minnesota Metropolitan Regional Trauma Advisor Committee MMRT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0347" y="5798146"/>
            <a:ext cx="8823303" cy="276999"/>
          </a:xfrm>
          <a:prstGeom prst="rect">
            <a:avLst/>
          </a:prstGeom>
        </p:spPr>
        <p:txBody>
          <a:bodyPr wrap="square">
            <a:spAutoFit/>
          </a:bodyPr>
          <a:lstStyle/>
          <a:p>
            <a:r>
              <a:rPr lang="en-US" sz="1200" dirty="0" smtClean="0"/>
              <a:t>Reference: Pediatric Trauma Society. https</a:t>
            </a:r>
            <a:r>
              <a:rPr lang="en-US" sz="1200" dirty="0"/>
              <a:t>://pediatrictraumasociety.org/multimedia/files/guidelines/Summary-of-features-Abstract.pdf</a:t>
            </a:r>
          </a:p>
        </p:txBody>
      </p:sp>
      <p:sp>
        <p:nvSpPr>
          <p:cNvPr id="7"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
        <p:nvSpPr>
          <p:cNvPr id="8" name="TextBox 7"/>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Tree>
    <p:extLst>
      <p:ext uri="{BB962C8B-B14F-4D97-AF65-F5344CB8AC3E}">
        <p14:creationId xmlns:p14="http://schemas.microsoft.com/office/powerpoint/2010/main" val="205039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11</a:t>
            </a:fld>
            <a:endParaRPr lang="en-US"/>
          </a:p>
        </p:txBody>
      </p:sp>
      <p:sp>
        <p:nvSpPr>
          <p:cNvPr id="4" name="TextBox 3"/>
          <p:cNvSpPr txBox="1"/>
          <p:nvPr/>
        </p:nvSpPr>
        <p:spPr>
          <a:xfrm>
            <a:off x="2731912" y="292963"/>
            <a:ext cx="3753079" cy="369332"/>
          </a:xfrm>
          <a:prstGeom prst="rect">
            <a:avLst/>
          </a:prstGeom>
          <a:noFill/>
        </p:spPr>
        <p:txBody>
          <a:bodyPr wrap="none" rtlCol="0">
            <a:spAutoFit/>
          </a:bodyPr>
          <a:lstStyle/>
          <a:p>
            <a:r>
              <a:rPr lang="en-US" b="1" dirty="0" smtClean="0"/>
              <a:t>Pediatric Blunt Chest Injury Guideline</a:t>
            </a:r>
            <a:endParaRPr lang="en-US" b="1" dirty="0"/>
          </a:p>
        </p:txBody>
      </p:sp>
      <p:sp>
        <p:nvSpPr>
          <p:cNvPr id="5" name="TextBox 4"/>
          <p:cNvSpPr txBox="1"/>
          <p:nvPr/>
        </p:nvSpPr>
        <p:spPr>
          <a:xfrm>
            <a:off x="594804" y="905522"/>
            <a:ext cx="1877437" cy="1785104"/>
          </a:xfrm>
          <a:prstGeom prst="rect">
            <a:avLst/>
          </a:prstGeom>
          <a:noFill/>
          <a:ln>
            <a:solidFill>
              <a:schemeClr val="tx1"/>
            </a:solidFill>
          </a:ln>
        </p:spPr>
        <p:txBody>
          <a:bodyPr wrap="none" rtlCol="0">
            <a:spAutoFit/>
          </a:bodyPr>
          <a:lstStyle/>
          <a:p>
            <a:r>
              <a:rPr lang="en-US" sz="1100" b="1" dirty="0" smtClean="0"/>
              <a:t>Clinical Assessment Findings:</a:t>
            </a:r>
          </a:p>
          <a:p>
            <a:r>
              <a:rPr lang="en-US" sz="1100" dirty="0" smtClean="0"/>
              <a:t>Abnormal respiratory rate</a:t>
            </a:r>
          </a:p>
          <a:p>
            <a:r>
              <a:rPr lang="en-US" sz="1100" dirty="0" smtClean="0"/>
              <a:t>SpO2 &lt;90%</a:t>
            </a:r>
          </a:p>
          <a:p>
            <a:r>
              <a:rPr lang="en-US" sz="1100" dirty="0" smtClean="0"/>
              <a:t>Chest wall tenderness</a:t>
            </a:r>
          </a:p>
          <a:p>
            <a:r>
              <a:rPr lang="en-US" sz="1100" dirty="0" smtClean="0"/>
              <a:t>Chest wall crepitus</a:t>
            </a:r>
          </a:p>
          <a:p>
            <a:r>
              <a:rPr lang="en-US" sz="1100" dirty="0" smtClean="0"/>
              <a:t>Abnormal breath sounds</a:t>
            </a:r>
          </a:p>
          <a:p>
            <a:r>
              <a:rPr lang="en-US" sz="1100" dirty="0" smtClean="0"/>
              <a:t>Dyspnea</a:t>
            </a:r>
          </a:p>
          <a:p>
            <a:r>
              <a:rPr lang="en-US" sz="1100" dirty="0" smtClean="0"/>
              <a:t>Chest pain</a:t>
            </a:r>
          </a:p>
          <a:p>
            <a:r>
              <a:rPr lang="en-US" sz="1100" dirty="0" smtClean="0"/>
              <a:t>Seat belt sign</a:t>
            </a:r>
          </a:p>
          <a:p>
            <a:r>
              <a:rPr lang="en-US" sz="1100" dirty="0" smtClean="0"/>
              <a:t>Ecchymosis on the chest</a:t>
            </a:r>
          </a:p>
        </p:txBody>
      </p:sp>
      <p:sp>
        <p:nvSpPr>
          <p:cNvPr id="6" name="TextBox 5"/>
          <p:cNvSpPr txBox="1"/>
          <p:nvPr/>
        </p:nvSpPr>
        <p:spPr>
          <a:xfrm>
            <a:off x="3074539" y="1159327"/>
            <a:ext cx="2111405" cy="1277273"/>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US" sz="1100" dirty="0" smtClean="0"/>
              <a:t>Manage potential or recognized airway obstruction</a:t>
            </a:r>
          </a:p>
          <a:p>
            <a:pPr marL="171450" indent="-171450">
              <a:buFont typeface="Arial" panose="020B0604020202020204" pitchFamily="34" charset="0"/>
              <a:buChar char="•"/>
            </a:pPr>
            <a:r>
              <a:rPr lang="en-US" sz="1100" dirty="0" smtClean="0"/>
              <a:t>Support ventilation and oxygenation as required</a:t>
            </a:r>
          </a:p>
          <a:p>
            <a:pPr marL="171450" indent="-171450">
              <a:buFont typeface="Arial" panose="020B0604020202020204" pitchFamily="34" charset="0"/>
              <a:buChar char="•"/>
            </a:pPr>
            <a:r>
              <a:rPr lang="en-US" sz="1100" dirty="0" smtClean="0"/>
              <a:t>Treat significant </a:t>
            </a:r>
            <a:r>
              <a:rPr lang="en-US" sz="1100" dirty="0" err="1" smtClean="0"/>
              <a:t>pneumothoraces</a:t>
            </a:r>
            <a:r>
              <a:rPr lang="en-US" sz="1100" dirty="0" smtClean="0"/>
              <a:t> or </a:t>
            </a:r>
            <a:r>
              <a:rPr lang="en-US" sz="1100" dirty="0" err="1" smtClean="0"/>
              <a:t>hemothoraces</a:t>
            </a:r>
            <a:endParaRPr lang="en-US" sz="1100" dirty="0" smtClean="0"/>
          </a:p>
        </p:txBody>
      </p:sp>
      <p:sp>
        <p:nvSpPr>
          <p:cNvPr id="7" name="TextBox 6"/>
          <p:cNvSpPr txBox="1"/>
          <p:nvPr/>
        </p:nvSpPr>
        <p:spPr>
          <a:xfrm>
            <a:off x="5806443" y="1653606"/>
            <a:ext cx="1021433" cy="261610"/>
          </a:xfrm>
          <a:prstGeom prst="rect">
            <a:avLst/>
          </a:prstGeom>
          <a:noFill/>
          <a:ln>
            <a:solidFill>
              <a:schemeClr val="tx1"/>
            </a:solidFill>
          </a:ln>
        </p:spPr>
        <p:txBody>
          <a:bodyPr wrap="none" rtlCol="0">
            <a:spAutoFit/>
          </a:bodyPr>
          <a:lstStyle/>
          <a:p>
            <a:r>
              <a:rPr lang="en-US" sz="1100" dirty="0" smtClean="0"/>
              <a:t>AP Chest X-ray</a:t>
            </a:r>
            <a:endParaRPr lang="en-US" sz="1100" dirty="0"/>
          </a:p>
        </p:txBody>
      </p:sp>
      <p:sp>
        <p:nvSpPr>
          <p:cNvPr id="8" name="TextBox 7"/>
          <p:cNvSpPr txBox="1"/>
          <p:nvPr/>
        </p:nvSpPr>
        <p:spPr>
          <a:xfrm>
            <a:off x="5846924" y="2520962"/>
            <a:ext cx="1021433" cy="430887"/>
          </a:xfrm>
          <a:prstGeom prst="rect">
            <a:avLst/>
          </a:prstGeom>
          <a:noFill/>
          <a:ln>
            <a:solidFill>
              <a:schemeClr val="tx1"/>
            </a:solidFill>
          </a:ln>
        </p:spPr>
        <p:txBody>
          <a:bodyPr wrap="square" rtlCol="0">
            <a:spAutoFit/>
          </a:bodyPr>
          <a:lstStyle/>
          <a:p>
            <a:pPr algn="ctr"/>
            <a:r>
              <a:rPr lang="en-US" sz="1100" dirty="0" smtClean="0"/>
              <a:t>Unremarkable x-ray?</a:t>
            </a:r>
            <a:endParaRPr lang="en-US" sz="1100" dirty="0"/>
          </a:p>
        </p:txBody>
      </p:sp>
      <p:sp>
        <p:nvSpPr>
          <p:cNvPr id="9" name="TextBox 8"/>
          <p:cNvSpPr txBox="1"/>
          <p:nvPr/>
        </p:nvSpPr>
        <p:spPr>
          <a:xfrm>
            <a:off x="3908390" y="3434726"/>
            <a:ext cx="2320722" cy="1446550"/>
          </a:xfrm>
          <a:prstGeom prst="rect">
            <a:avLst/>
          </a:prstGeom>
          <a:noFill/>
          <a:ln>
            <a:solidFill>
              <a:schemeClr val="tx1"/>
            </a:solidFill>
          </a:ln>
        </p:spPr>
        <p:txBody>
          <a:bodyPr wrap="square" rtlCol="0">
            <a:spAutoFit/>
          </a:bodyPr>
          <a:lstStyle/>
          <a:p>
            <a:pPr algn="ctr"/>
            <a:r>
              <a:rPr lang="en-US" sz="1100" b="1" u="sng" dirty="0" smtClean="0"/>
              <a:t>Any of these present:</a:t>
            </a:r>
          </a:p>
          <a:p>
            <a:pPr marL="171450" indent="-171450">
              <a:buFont typeface="Arial" panose="020B0604020202020204" pitchFamily="34" charset="0"/>
              <a:buChar char="•"/>
            </a:pPr>
            <a:r>
              <a:rPr lang="en-US" sz="1100" dirty="0" smtClean="0"/>
              <a:t>Widened mediastinum</a:t>
            </a:r>
          </a:p>
          <a:p>
            <a:pPr marL="171450" indent="-171450">
              <a:buFont typeface="Arial" panose="020B0604020202020204" pitchFamily="34" charset="0"/>
              <a:buChar char="•"/>
            </a:pPr>
            <a:r>
              <a:rPr lang="en-US" sz="1100" dirty="0" smtClean="0"/>
              <a:t>Bilateral rib fractures</a:t>
            </a:r>
          </a:p>
          <a:p>
            <a:pPr marL="171450" indent="-171450">
              <a:buFont typeface="Arial" panose="020B0604020202020204" pitchFamily="34" charset="0"/>
              <a:buChar char="•"/>
            </a:pPr>
            <a:r>
              <a:rPr lang="en-US" sz="1100" dirty="0" err="1" smtClean="0"/>
              <a:t>Hemothorax</a:t>
            </a:r>
            <a:endParaRPr lang="en-US" sz="1100" dirty="0" smtClean="0"/>
          </a:p>
          <a:p>
            <a:pPr marL="171450" indent="-171450">
              <a:buFont typeface="Arial" panose="020B0604020202020204" pitchFamily="34" charset="0"/>
              <a:buChar char="•"/>
            </a:pPr>
            <a:r>
              <a:rPr lang="en-US" sz="1100" dirty="0" smtClean="0"/>
              <a:t>Ruptured diaphragm</a:t>
            </a:r>
          </a:p>
          <a:p>
            <a:pPr marL="171450" indent="-171450">
              <a:buFont typeface="Arial" panose="020B0604020202020204" pitchFamily="34" charset="0"/>
              <a:buChar char="•"/>
            </a:pPr>
            <a:r>
              <a:rPr lang="en-US" sz="1100" dirty="0" smtClean="0"/>
              <a:t>Tracheal injury</a:t>
            </a:r>
          </a:p>
          <a:p>
            <a:pPr marL="171450" indent="-171450">
              <a:buFont typeface="Arial" panose="020B0604020202020204" pitchFamily="34" charset="0"/>
              <a:buChar char="•"/>
            </a:pPr>
            <a:r>
              <a:rPr lang="en-US" sz="1100" dirty="0" smtClean="0"/>
              <a:t>Unresolved pneumothorax despite chest tube</a:t>
            </a:r>
            <a:endParaRPr lang="en-US" sz="1100" dirty="0"/>
          </a:p>
        </p:txBody>
      </p:sp>
      <p:sp>
        <p:nvSpPr>
          <p:cNvPr id="10" name="TextBox 9"/>
          <p:cNvSpPr txBox="1"/>
          <p:nvPr/>
        </p:nvSpPr>
        <p:spPr>
          <a:xfrm>
            <a:off x="6679131" y="3426704"/>
            <a:ext cx="2067038" cy="1107996"/>
          </a:xfrm>
          <a:prstGeom prst="rect">
            <a:avLst/>
          </a:prstGeom>
          <a:noFill/>
          <a:ln>
            <a:solidFill>
              <a:schemeClr val="tx1"/>
            </a:solidFill>
          </a:ln>
        </p:spPr>
        <p:txBody>
          <a:bodyPr wrap="square" rtlCol="0">
            <a:spAutoFit/>
          </a:bodyPr>
          <a:lstStyle/>
          <a:p>
            <a:r>
              <a:rPr lang="en-US" sz="1100" dirty="0"/>
              <a:t>Patient meets discharge criteria:</a:t>
            </a:r>
          </a:p>
          <a:p>
            <a:pPr marL="171450" indent="-171450">
              <a:buFont typeface="Arial" panose="020B0604020202020204" pitchFamily="34" charset="0"/>
              <a:buChar char="•"/>
            </a:pPr>
            <a:r>
              <a:rPr lang="en-US" sz="1100" dirty="0"/>
              <a:t>Baseline mental status</a:t>
            </a:r>
          </a:p>
          <a:p>
            <a:pPr marL="171450" indent="-171450">
              <a:buFont typeface="Arial" panose="020B0604020202020204" pitchFamily="34" charset="0"/>
              <a:buChar char="•"/>
            </a:pPr>
            <a:r>
              <a:rPr lang="en-US" sz="1100" dirty="0"/>
              <a:t>Resolving, minor symptoms</a:t>
            </a:r>
          </a:p>
          <a:p>
            <a:pPr marL="171450" indent="-171450">
              <a:buFont typeface="Arial" panose="020B0604020202020204" pitchFamily="34" charset="0"/>
              <a:buChar char="•"/>
            </a:pPr>
            <a:r>
              <a:rPr lang="en-US" sz="1100" dirty="0"/>
              <a:t>Tolerating oral intake</a:t>
            </a:r>
          </a:p>
          <a:p>
            <a:pPr marL="171450" indent="-171450">
              <a:buFont typeface="Arial" panose="020B0604020202020204" pitchFamily="34" charset="0"/>
              <a:buChar char="•"/>
            </a:pPr>
            <a:r>
              <a:rPr lang="en-US" sz="1100" dirty="0"/>
              <a:t>Social support present</a:t>
            </a:r>
          </a:p>
          <a:p>
            <a:pPr marL="171450" indent="-171450">
              <a:buFont typeface="Arial" panose="020B0604020202020204" pitchFamily="34" charset="0"/>
              <a:buChar char="•"/>
            </a:pPr>
            <a:r>
              <a:rPr lang="en-US" sz="1100" dirty="0"/>
              <a:t>No abuse or neglect </a:t>
            </a:r>
            <a:r>
              <a:rPr lang="en-US" sz="1100" dirty="0" smtClean="0"/>
              <a:t>concerns</a:t>
            </a:r>
            <a:endParaRPr lang="en-US" sz="1100" dirty="0"/>
          </a:p>
        </p:txBody>
      </p:sp>
      <p:sp>
        <p:nvSpPr>
          <p:cNvPr id="11" name="TextBox 10"/>
          <p:cNvSpPr txBox="1"/>
          <p:nvPr/>
        </p:nvSpPr>
        <p:spPr>
          <a:xfrm>
            <a:off x="7974382" y="5721410"/>
            <a:ext cx="805094" cy="430887"/>
          </a:xfrm>
          <a:prstGeom prst="rect">
            <a:avLst/>
          </a:prstGeom>
          <a:noFill/>
          <a:ln>
            <a:solidFill>
              <a:schemeClr val="tx1"/>
            </a:solidFill>
          </a:ln>
        </p:spPr>
        <p:txBody>
          <a:bodyPr wrap="square" rtlCol="0">
            <a:spAutoFit/>
          </a:bodyPr>
          <a:lstStyle/>
          <a:p>
            <a:r>
              <a:rPr lang="en-US" sz="1100" b="1" dirty="0" smtClean="0"/>
              <a:t>Consider discharge</a:t>
            </a:r>
            <a:endParaRPr lang="en-US" sz="1100" b="1" dirty="0"/>
          </a:p>
        </p:txBody>
      </p:sp>
      <p:sp>
        <p:nvSpPr>
          <p:cNvPr id="12" name="TextBox 11"/>
          <p:cNvSpPr txBox="1"/>
          <p:nvPr/>
        </p:nvSpPr>
        <p:spPr>
          <a:xfrm>
            <a:off x="6695510" y="5750220"/>
            <a:ext cx="681176" cy="261610"/>
          </a:xfrm>
          <a:prstGeom prst="rect">
            <a:avLst/>
          </a:prstGeom>
          <a:noFill/>
          <a:ln>
            <a:solidFill>
              <a:schemeClr val="tx1"/>
            </a:solidFill>
          </a:ln>
        </p:spPr>
        <p:txBody>
          <a:bodyPr wrap="square" rtlCol="0">
            <a:spAutoFit/>
          </a:bodyPr>
          <a:lstStyle/>
          <a:p>
            <a:r>
              <a:rPr lang="en-US" sz="1100" b="1" dirty="0" smtClean="0"/>
              <a:t>Transfer</a:t>
            </a:r>
            <a:endParaRPr lang="en-US" sz="1100" b="1" dirty="0"/>
          </a:p>
        </p:txBody>
      </p:sp>
      <p:sp>
        <p:nvSpPr>
          <p:cNvPr id="13" name="Right Arrow 12"/>
          <p:cNvSpPr/>
          <p:nvPr/>
        </p:nvSpPr>
        <p:spPr>
          <a:xfrm>
            <a:off x="2543766" y="1615736"/>
            <a:ext cx="485183" cy="337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253602" y="1615736"/>
            <a:ext cx="485183" cy="337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6115050" y="2034130"/>
            <a:ext cx="485183" cy="337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898200" y="2567729"/>
            <a:ext cx="485183" cy="337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422149" y="2605599"/>
            <a:ext cx="378630" cy="261610"/>
          </a:xfrm>
          <a:prstGeom prst="rect">
            <a:avLst/>
          </a:prstGeom>
          <a:noFill/>
          <a:ln>
            <a:solidFill>
              <a:schemeClr val="tx1"/>
            </a:solidFill>
          </a:ln>
        </p:spPr>
        <p:txBody>
          <a:bodyPr wrap="none" rtlCol="0">
            <a:spAutoFit/>
          </a:bodyPr>
          <a:lstStyle/>
          <a:p>
            <a:r>
              <a:rPr lang="en-US" sz="1100" dirty="0" smtClean="0"/>
              <a:t>Yes</a:t>
            </a:r>
            <a:endParaRPr lang="en-US" sz="1100" dirty="0"/>
          </a:p>
        </p:txBody>
      </p:sp>
      <p:sp>
        <p:nvSpPr>
          <p:cNvPr id="21" name="Right Arrow 20"/>
          <p:cNvSpPr/>
          <p:nvPr/>
        </p:nvSpPr>
        <p:spPr>
          <a:xfrm rot="5400000">
            <a:off x="7390988" y="2967961"/>
            <a:ext cx="461591" cy="3579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4843811" y="2956880"/>
            <a:ext cx="461591" cy="3579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5320241" y="2567729"/>
            <a:ext cx="485183" cy="337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93863" y="2605599"/>
            <a:ext cx="349776" cy="261610"/>
          </a:xfrm>
          <a:prstGeom prst="rect">
            <a:avLst/>
          </a:prstGeom>
          <a:noFill/>
          <a:ln>
            <a:solidFill>
              <a:schemeClr val="tx1"/>
            </a:solidFill>
          </a:ln>
        </p:spPr>
        <p:txBody>
          <a:bodyPr wrap="none" rtlCol="0">
            <a:spAutoFit/>
          </a:bodyPr>
          <a:lstStyle/>
          <a:p>
            <a:r>
              <a:rPr lang="en-US" sz="1100" dirty="0" smtClean="0"/>
              <a:t>No</a:t>
            </a:r>
            <a:endParaRPr lang="en-US" sz="1100" dirty="0"/>
          </a:p>
        </p:txBody>
      </p:sp>
      <p:sp>
        <p:nvSpPr>
          <p:cNvPr id="29" name="TextBox 28"/>
          <p:cNvSpPr txBox="1"/>
          <p:nvPr/>
        </p:nvSpPr>
        <p:spPr>
          <a:xfrm>
            <a:off x="8192445" y="5160291"/>
            <a:ext cx="378630" cy="261610"/>
          </a:xfrm>
          <a:prstGeom prst="rect">
            <a:avLst/>
          </a:prstGeom>
          <a:noFill/>
          <a:ln>
            <a:solidFill>
              <a:schemeClr val="tx1"/>
            </a:solidFill>
          </a:ln>
        </p:spPr>
        <p:txBody>
          <a:bodyPr wrap="none" rtlCol="0">
            <a:spAutoFit/>
          </a:bodyPr>
          <a:lstStyle/>
          <a:p>
            <a:r>
              <a:rPr lang="en-US" sz="1100" dirty="0" smtClean="0"/>
              <a:t>Yes</a:t>
            </a:r>
            <a:endParaRPr lang="en-US" sz="1100" dirty="0"/>
          </a:p>
        </p:txBody>
      </p:sp>
      <p:sp>
        <p:nvSpPr>
          <p:cNvPr id="32" name="TextBox 31"/>
          <p:cNvSpPr txBox="1"/>
          <p:nvPr/>
        </p:nvSpPr>
        <p:spPr>
          <a:xfrm>
            <a:off x="6868357" y="5160291"/>
            <a:ext cx="349776" cy="261610"/>
          </a:xfrm>
          <a:prstGeom prst="rect">
            <a:avLst/>
          </a:prstGeom>
          <a:noFill/>
          <a:ln>
            <a:solidFill>
              <a:schemeClr val="tx1"/>
            </a:solidFill>
          </a:ln>
        </p:spPr>
        <p:txBody>
          <a:bodyPr wrap="none" rtlCol="0">
            <a:spAutoFit/>
          </a:bodyPr>
          <a:lstStyle/>
          <a:p>
            <a:r>
              <a:rPr lang="en-US" sz="1100" dirty="0" smtClean="0"/>
              <a:t>No</a:t>
            </a:r>
            <a:endParaRPr lang="en-US" sz="1100" dirty="0"/>
          </a:p>
        </p:txBody>
      </p:sp>
      <p:sp>
        <p:nvSpPr>
          <p:cNvPr id="39" name="Rectangle 38"/>
          <p:cNvSpPr/>
          <p:nvPr/>
        </p:nvSpPr>
        <p:spPr>
          <a:xfrm>
            <a:off x="335974" y="5733144"/>
            <a:ext cx="2395096" cy="507831"/>
          </a:xfrm>
          <a:prstGeom prst="rect">
            <a:avLst/>
          </a:prstGeom>
        </p:spPr>
        <p:txBody>
          <a:bodyPr wrap="square">
            <a:spAutoFit/>
          </a:bodyPr>
          <a:lstStyle/>
          <a:p>
            <a:r>
              <a:rPr lang="en-US" sz="900" b="1" dirty="0"/>
              <a:t>References:</a:t>
            </a:r>
          </a:p>
          <a:p>
            <a:r>
              <a:rPr lang="en-US" sz="900" dirty="0"/>
              <a:t>Utah Pediatric Trauma Network. </a:t>
            </a:r>
            <a:r>
              <a:rPr lang="en-US" sz="900" dirty="0">
                <a:hlinkClick r:id="rId2"/>
              </a:rPr>
              <a:t>All Guidelines - Utah Pediatric Trauma Network (utahptn.org)</a:t>
            </a:r>
            <a:endParaRPr lang="en-US" sz="900" dirty="0"/>
          </a:p>
        </p:txBody>
      </p:sp>
      <p:pic>
        <p:nvPicPr>
          <p:cNvPr id="34" name="Picture 2" descr="Minnesota Metropolitan Regional Trauma Advisor Committee MMRT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181598" y="5157603"/>
            <a:ext cx="349776" cy="261610"/>
          </a:xfrm>
          <a:prstGeom prst="rect">
            <a:avLst/>
          </a:prstGeom>
          <a:noFill/>
          <a:ln>
            <a:solidFill>
              <a:schemeClr val="tx1"/>
            </a:solidFill>
          </a:ln>
        </p:spPr>
        <p:txBody>
          <a:bodyPr wrap="none" rtlCol="0">
            <a:spAutoFit/>
          </a:bodyPr>
          <a:lstStyle/>
          <a:p>
            <a:r>
              <a:rPr lang="en-US" sz="1100" dirty="0" smtClean="0"/>
              <a:t>No</a:t>
            </a:r>
            <a:endParaRPr lang="en-US" sz="1100" dirty="0"/>
          </a:p>
        </p:txBody>
      </p:sp>
      <p:sp>
        <p:nvSpPr>
          <p:cNvPr id="36" name="TextBox 35"/>
          <p:cNvSpPr txBox="1"/>
          <p:nvPr/>
        </p:nvSpPr>
        <p:spPr>
          <a:xfrm>
            <a:off x="5646251" y="5160291"/>
            <a:ext cx="378630" cy="261610"/>
          </a:xfrm>
          <a:prstGeom prst="rect">
            <a:avLst/>
          </a:prstGeom>
          <a:noFill/>
          <a:ln>
            <a:solidFill>
              <a:schemeClr val="tx1"/>
            </a:solidFill>
          </a:ln>
        </p:spPr>
        <p:txBody>
          <a:bodyPr wrap="none" rtlCol="0">
            <a:spAutoFit/>
          </a:bodyPr>
          <a:lstStyle/>
          <a:p>
            <a:r>
              <a:rPr lang="en-US" sz="1100" dirty="0" smtClean="0"/>
              <a:t>Yes</a:t>
            </a:r>
            <a:endParaRPr lang="en-US" sz="1100" dirty="0"/>
          </a:p>
        </p:txBody>
      </p:sp>
      <p:sp>
        <p:nvSpPr>
          <p:cNvPr id="38" name="TextBox 37"/>
          <p:cNvSpPr txBox="1"/>
          <p:nvPr/>
        </p:nvSpPr>
        <p:spPr>
          <a:xfrm>
            <a:off x="5493454" y="5733144"/>
            <a:ext cx="681176" cy="261610"/>
          </a:xfrm>
          <a:prstGeom prst="rect">
            <a:avLst/>
          </a:prstGeom>
          <a:noFill/>
          <a:ln>
            <a:solidFill>
              <a:schemeClr val="tx1"/>
            </a:solidFill>
          </a:ln>
        </p:spPr>
        <p:txBody>
          <a:bodyPr wrap="square" rtlCol="0">
            <a:spAutoFit/>
          </a:bodyPr>
          <a:lstStyle/>
          <a:p>
            <a:r>
              <a:rPr lang="en-US" sz="1100" b="1" dirty="0" smtClean="0"/>
              <a:t>Transfer</a:t>
            </a:r>
            <a:endParaRPr lang="en-US" sz="1100" b="1" dirty="0"/>
          </a:p>
        </p:txBody>
      </p:sp>
      <p:sp>
        <p:nvSpPr>
          <p:cNvPr id="40" name="TextBox 39"/>
          <p:cNvSpPr txBox="1"/>
          <p:nvPr/>
        </p:nvSpPr>
        <p:spPr>
          <a:xfrm>
            <a:off x="3522292" y="5741753"/>
            <a:ext cx="1668387" cy="600164"/>
          </a:xfrm>
          <a:prstGeom prst="rect">
            <a:avLst/>
          </a:prstGeom>
          <a:noFill/>
          <a:ln>
            <a:solidFill>
              <a:schemeClr val="tx1"/>
            </a:solidFill>
          </a:ln>
        </p:spPr>
        <p:txBody>
          <a:bodyPr wrap="square" rtlCol="0">
            <a:spAutoFit/>
          </a:bodyPr>
          <a:lstStyle/>
          <a:p>
            <a:r>
              <a:rPr lang="en-US" sz="1100" b="1" dirty="0" smtClean="0"/>
              <a:t>Provide supportive care</a:t>
            </a:r>
          </a:p>
          <a:p>
            <a:r>
              <a:rPr lang="en-US" sz="1100" b="1" dirty="0" smtClean="0"/>
              <a:t>Consult pediatric trauma center</a:t>
            </a:r>
            <a:endParaRPr lang="en-US" sz="1100" b="1" dirty="0"/>
          </a:p>
        </p:txBody>
      </p:sp>
      <p:sp>
        <p:nvSpPr>
          <p:cNvPr id="41" name="Right Arrow 40"/>
          <p:cNvSpPr/>
          <p:nvPr/>
        </p:nvSpPr>
        <p:spPr>
          <a:xfrm rot="5400000">
            <a:off x="4233922" y="5458408"/>
            <a:ext cx="245128" cy="243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43"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
        <p:nvSpPr>
          <p:cNvPr id="44" name="Right Arrow 43"/>
          <p:cNvSpPr/>
          <p:nvPr/>
        </p:nvSpPr>
        <p:spPr>
          <a:xfrm rot="5400000">
            <a:off x="5713002" y="5456423"/>
            <a:ext cx="245128" cy="243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5400000">
            <a:off x="8254365" y="5456423"/>
            <a:ext cx="245128" cy="243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5400000">
            <a:off x="6920681" y="5473114"/>
            <a:ext cx="245128" cy="243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Elbow Connector 46"/>
          <p:cNvCxnSpPr>
            <a:stCxn id="9" idx="2"/>
            <a:endCxn id="35" idx="3"/>
          </p:cNvCxnSpPr>
          <p:nvPr/>
        </p:nvCxnSpPr>
        <p:spPr>
          <a:xfrm rot="5400000">
            <a:off x="4596497" y="4816154"/>
            <a:ext cx="407132" cy="537377"/>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9" idx="2"/>
            <a:endCxn id="36" idx="1"/>
          </p:cNvCxnSpPr>
          <p:nvPr/>
        </p:nvCxnSpPr>
        <p:spPr>
          <a:xfrm rot="16200000" flipH="1">
            <a:off x="5152591" y="4797436"/>
            <a:ext cx="409820" cy="577500"/>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0" idx="2"/>
            <a:endCxn id="29" idx="1"/>
          </p:cNvCxnSpPr>
          <p:nvPr/>
        </p:nvCxnSpPr>
        <p:spPr>
          <a:xfrm rot="16200000" flipH="1">
            <a:off x="7574349" y="4673000"/>
            <a:ext cx="756396" cy="479795"/>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0" idx="2"/>
            <a:endCxn id="32" idx="3"/>
          </p:cNvCxnSpPr>
          <p:nvPr/>
        </p:nvCxnSpPr>
        <p:spPr>
          <a:xfrm rot="5400000">
            <a:off x="7087194" y="4665640"/>
            <a:ext cx="756396" cy="494517"/>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50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z="1050" smtClean="0"/>
              <a:t>12</a:t>
            </a:fld>
            <a:endParaRPr lang="en-US" sz="1050" dirty="0"/>
          </a:p>
        </p:txBody>
      </p:sp>
      <p:sp>
        <p:nvSpPr>
          <p:cNvPr id="4" name="TextBox 3"/>
          <p:cNvSpPr txBox="1"/>
          <p:nvPr/>
        </p:nvSpPr>
        <p:spPr>
          <a:xfrm>
            <a:off x="257987" y="1170456"/>
            <a:ext cx="458780" cy="261610"/>
          </a:xfrm>
          <a:prstGeom prst="rect">
            <a:avLst/>
          </a:prstGeom>
          <a:noFill/>
          <a:ln w="57150">
            <a:solidFill>
              <a:schemeClr val="bg2">
                <a:lumMod val="90000"/>
              </a:schemeClr>
            </a:solidFill>
          </a:ln>
        </p:spPr>
        <p:txBody>
          <a:bodyPr wrap="none" rtlCol="0">
            <a:spAutoFit/>
          </a:bodyPr>
          <a:lstStyle/>
          <a:p>
            <a:r>
              <a:rPr lang="en-US" sz="1050" dirty="0" smtClean="0"/>
              <a:t>Start</a:t>
            </a:r>
            <a:endParaRPr lang="en-US" sz="1050" dirty="0"/>
          </a:p>
        </p:txBody>
      </p:sp>
      <p:sp>
        <p:nvSpPr>
          <p:cNvPr id="5" name="TextBox 4"/>
          <p:cNvSpPr txBox="1"/>
          <p:nvPr/>
        </p:nvSpPr>
        <p:spPr>
          <a:xfrm>
            <a:off x="1274885" y="624250"/>
            <a:ext cx="1323241" cy="1371602"/>
          </a:xfrm>
          <a:prstGeom prst="rect">
            <a:avLst/>
          </a:prstGeom>
          <a:noFill/>
          <a:ln>
            <a:solidFill>
              <a:schemeClr val="tx1"/>
            </a:solidFill>
          </a:ln>
        </p:spPr>
        <p:txBody>
          <a:bodyPr wrap="square" rtlCol="0">
            <a:spAutoFit/>
          </a:bodyPr>
          <a:lstStyle/>
          <a:p>
            <a:pPr algn="ctr"/>
            <a:r>
              <a:rPr lang="en-US" sz="1050" dirty="0" smtClean="0"/>
              <a:t>Is the patient is </a:t>
            </a:r>
          </a:p>
          <a:p>
            <a:pPr algn="ctr"/>
            <a:r>
              <a:rPr lang="en-US" sz="1050" dirty="0" smtClean="0"/>
              <a:t>&lt;15 years old</a:t>
            </a:r>
          </a:p>
          <a:p>
            <a:pPr algn="ctr"/>
            <a:r>
              <a:rPr lang="en-US" sz="1050" b="1" dirty="0" smtClean="0"/>
              <a:t>AND</a:t>
            </a:r>
          </a:p>
          <a:p>
            <a:pPr algn="ctr"/>
            <a:r>
              <a:rPr lang="en-US" sz="1050" dirty="0" smtClean="0"/>
              <a:t>Hemodynamically unstable</a:t>
            </a:r>
          </a:p>
          <a:p>
            <a:pPr algn="ctr"/>
            <a:r>
              <a:rPr lang="en-US" sz="1050" b="1" dirty="0" smtClean="0"/>
              <a:t>OR</a:t>
            </a:r>
          </a:p>
          <a:p>
            <a:pPr algn="ctr"/>
            <a:r>
              <a:rPr lang="en-US" sz="1050" dirty="0" smtClean="0"/>
              <a:t>With indications of physical child abuse</a:t>
            </a:r>
            <a:endParaRPr lang="en-US" sz="1050" dirty="0"/>
          </a:p>
        </p:txBody>
      </p:sp>
      <p:sp>
        <p:nvSpPr>
          <p:cNvPr id="6" name="TextBox 5"/>
          <p:cNvSpPr txBox="1"/>
          <p:nvPr/>
        </p:nvSpPr>
        <p:spPr>
          <a:xfrm>
            <a:off x="3166378" y="594465"/>
            <a:ext cx="1931377" cy="2354491"/>
          </a:xfrm>
          <a:prstGeom prst="rect">
            <a:avLst/>
          </a:prstGeom>
          <a:noFill/>
          <a:ln>
            <a:solidFill>
              <a:schemeClr val="tx1"/>
            </a:solidFill>
          </a:ln>
        </p:spPr>
        <p:txBody>
          <a:bodyPr wrap="square" rtlCol="0">
            <a:spAutoFit/>
          </a:bodyPr>
          <a:lstStyle/>
          <a:p>
            <a:r>
              <a:rPr lang="en-US" sz="1050" dirty="0" smtClean="0"/>
              <a:t>Does the patient have any of these:</a:t>
            </a:r>
          </a:p>
          <a:p>
            <a:pPr marL="171450" indent="-171450">
              <a:buFont typeface="Arial" panose="020B0604020202020204" pitchFamily="34" charset="0"/>
              <a:buChar char="•"/>
            </a:pPr>
            <a:r>
              <a:rPr lang="en-US" sz="1050" dirty="0" smtClean="0"/>
              <a:t>Unexplained abnormal neurological exam</a:t>
            </a:r>
          </a:p>
          <a:p>
            <a:pPr marL="171450" indent="-171450">
              <a:buFont typeface="Arial" panose="020B0604020202020204" pitchFamily="34" charset="0"/>
              <a:buChar char="•"/>
            </a:pPr>
            <a:r>
              <a:rPr lang="en-US" sz="1050" dirty="0" smtClean="0"/>
              <a:t>T or L spine pain</a:t>
            </a:r>
          </a:p>
          <a:p>
            <a:pPr marL="171450" indent="-171450">
              <a:buFont typeface="Arial" panose="020B0604020202020204" pitchFamily="34" charset="0"/>
              <a:buChar char="•"/>
            </a:pPr>
            <a:r>
              <a:rPr lang="en-US" sz="1050" dirty="0" smtClean="0"/>
              <a:t>T or L spine step off</a:t>
            </a:r>
          </a:p>
          <a:p>
            <a:pPr marL="171450" indent="-171450">
              <a:buFont typeface="Arial" panose="020B0604020202020204" pitchFamily="34" charset="0"/>
              <a:buChar char="•"/>
            </a:pPr>
            <a:r>
              <a:rPr lang="en-US" sz="1050" dirty="0" smtClean="0"/>
              <a:t>High risk mechanism*</a:t>
            </a:r>
          </a:p>
          <a:p>
            <a:pPr marL="171450" indent="-171450">
              <a:buFont typeface="Arial" panose="020B0604020202020204" pitchFamily="34" charset="0"/>
              <a:buChar char="•"/>
            </a:pPr>
            <a:r>
              <a:rPr lang="en-US" sz="1050" dirty="0" smtClean="0"/>
              <a:t>ETOH/drug intoxication</a:t>
            </a:r>
          </a:p>
          <a:p>
            <a:pPr marL="171450" indent="-171450">
              <a:buFont typeface="Arial" panose="020B0604020202020204" pitchFamily="34" charset="0"/>
              <a:buChar char="•"/>
            </a:pPr>
            <a:r>
              <a:rPr lang="en-US" sz="1050" dirty="0" smtClean="0"/>
              <a:t>Identified c-spine injury</a:t>
            </a:r>
          </a:p>
          <a:p>
            <a:pPr marL="171450" indent="-171450">
              <a:buFont typeface="Arial" panose="020B0604020202020204" pitchFamily="34" charset="0"/>
              <a:buChar char="•"/>
            </a:pPr>
            <a:r>
              <a:rPr lang="en-US" sz="1050" dirty="0" smtClean="0"/>
              <a:t>Abdominal/pelvic contusion with lap belt injury</a:t>
            </a:r>
          </a:p>
          <a:p>
            <a:pPr marL="171450" indent="-171450">
              <a:buFont typeface="Arial" panose="020B0604020202020204" pitchFamily="34" charset="0"/>
              <a:buChar char="•"/>
            </a:pPr>
            <a:r>
              <a:rPr lang="en-US" sz="1050" dirty="0" smtClean="0"/>
              <a:t>GCS &lt;14</a:t>
            </a:r>
          </a:p>
          <a:p>
            <a:pPr marL="171450" indent="-171450">
              <a:buFont typeface="Arial" panose="020B0604020202020204" pitchFamily="34" charset="0"/>
              <a:buChar char="•"/>
            </a:pPr>
            <a:r>
              <a:rPr lang="en-US" sz="1050" dirty="0" smtClean="0"/>
              <a:t>Chest pain</a:t>
            </a:r>
          </a:p>
          <a:p>
            <a:pPr marL="171450" indent="-171450">
              <a:buFont typeface="Arial" panose="020B0604020202020204" pitchFamily="34" charset="0"/>
              <a:buChar char="•"/>
            </a:pPr>
            <a:r>
              <a:rPr lang="en-US" sz="1050" dirty="0" smtClean="0"/>
              <a:t>Posterior rib fractures</a:t>
            </a:r>
          </a:p>
        </p:txBody>
      </p:sp>
      <p:sp>
        <p:nvSpPr>
          <p:cNvPr id="8" name="TextBox 7"/>
          <p:cNvSpPr txBox="1"/>
          <p:nvPr/>
        </p:nvSpPr>
        <p:spPr>
          <a:xfrm>
            <a:off x="5821518" y="624250"/>
            <a:ext cx="1665132" cy="1223412"/>
          </a:xfrm>
          <a:prstGeom prst="rect">
            <a:avLst/>
          </a:prstGeom>
          <a:noFill/>
          <a:ln>
            <a:solidFill>
              <a:schemeClr val="tx1"/>
            </a:solidFill>
          </a:ln>
        </p:spPr>
        <p:txBody>
          <a:bodyPr wrap="square" rtlCol="0">
            <a:spAutoFit/>
          </a:bodyPr>
          <a:lstStyle/>
          <a:p>
            <a:pPr algn="ctr"/>
            <a:r>
              <a:rPr lang="en-US" sz="1050" dirty="0" smtClean="0"/>
              <a:t>Obtain images:</a:t>
            </a:r>
          </a:p>
          <a:p>
            <a:pPr algn="ctr"/>
            <a:r>
              <a:rPr lang="en-US" sz="1050" dirty="0" smtClean="0"/>
              <a:t>2 view T/L spine </a:t>
            </a:r>
            <a:r>
              <a:rPr lang="en-US" sz="1050" dirty="0" err="1" smtClean="0"/>
              <a:t>xray</a:t>
            </a:r>
            <a:endParaRPr lang="en-US" sz="1050" dirty="0" smtClean="0"/>
          </a:p>
          <a:p>
            <a:pPr algn="ctr"/>
            <a:r>
              <a:rPr lang="en-US" sz="1050" b="1" dirty="0" smtClean="0"/>
              <a:t>OR</a:t>
            </a:r>
          </a:p>
          <a:p>
            <a:pPr algn="ctr"/>
            <a:r>
              <a:rPr lang="en-US" sz="1050" dirty="0" smtClean="0"/>
              <a:t>CT T/L spine</a:t>
            </a:r>
          </a:p>
          <a:p>
            <a:pPr algn="ctr"/>
            <a:r>
              <a:rPr lang="en-US" sz="1050" b="1" dirty="0" smtClean="0"/>
              <a:t>OR</a:t>
            </a:r>
          </a:p>
          <a:p>
            <a:pPr algn="ctr"/>
            <a:r>
              <a:rPr lang="en-US" sz="1050" dirty="0" smtClean="0"/>
              <a:t>Recon T/L spine from CT chest/</a:t>
            </a:r>
            <a:r>
              <a:rPr lang="en-US" sz="1050" dirty="0" err="1" smtClean="0"/>
              <a:t>abd</a:t>
            </a:r>
            <a:r>
              <a:rPr lang="en-US" sz="1050" dirty="0" smtClean="0"/>
              <a:t>/pelvis</a:t>
            </a:r>
            <a:endParaRPr lang="en-US" sz="1050" dirty="0"/>
          </a:p>
        </p:txBody>
      </p:sp>
      <p:sp>
        <p:nvSpPr>
          <p:cNvPr id="9" name="TextBox 8"/>
          <p:cNvSpPr txBox="1"/>
          <p:nvPr/>
        </p:nvSpPr>
        <p:spPr>
          <a:xfrm>
            <a:off x="6251330" y="2336913"/>
            <a:ext cx="860685" cy="577081"/>
          </a:xfrm>
          <a:prstGeom prst="rect">
            <a:avLst/>
          </a:prstGeom>
          <a:noFill/>
          <a:ln>
            <a:solidFill>
              <a:schemeClr val="tx1"/>
            </a:solidFill>
          </a:ln>
        </p:spPr>
        <p:txBody>
          <a:bodyPr wrap="square" rtlCol="0">
            <a:spAutoFit/>
          </a:bodyPr>
          <a:lstStyle/>
          <a:p>
            <a:r>
              <a:rPr lang="en-US" sz="1050" dirty="0" smtClean="0"/>
              <a:t>T/L Injury Detected on Imaging?</a:t>
            </a:r>
          </a:p>
        </p:txBody>
      </p:sp>
      <p:sp>
        <p:nvSpPr>
          <p:cNvPr id="11" name="TextBox 10"/>
          <p:cNvSpPr txBox="1"/>
          <p:nvPr/>
        </p:nvSpPr>
        <p:spPr>
          <a:xfrm>
            <a:off x="7077565" y="5148286"/>
            <a:ext cx="662361" cy="261610"/>
          </a:xfrm>
          <a:prstGeom prst="rect">
            <a:avLst/>
          </a:prstGeom>
          <a:noFill/>
          <a:ln>
            <a:solidFill>
              <a:schemeClr val="tx1"/>
            </a:solidFill>
          </a:ln>
        </p:spPr>
        <p:txBody>
          <a:bodyPr wrap="none" rtlCol="0">
            <a:spAutoFit/>
          </a:bodyPr>
          <a:lstStyle/>
          <a:p>
            <a:r>
              <a:rPr lang="en-US" sz="1050" b="1" dirty="0" smtClean="0"/>
              <a:t>Transfer</a:t>
            </a:r>
            <a:endParaRPr lang="en-US" sz="1050" b="1" dirty="0"/>
          </a:p>
        </p:txBody>
      </p:sp>
      <p:sp>
        <p:nvSpPr>
          <p:cNvPr id="12" name="TextBox 11"/>
          <p:cNvSpPr txBox="1"/>
          <p:nvPr/>
        </p:nvSpPr>
        <p:spPr>
          <a:xfrm>
            <a:off x="1087469" y="2660416"/>
            <a:ext cx="1686385" cy="577081"/>
          </a:xfrm>
          <a:prstGeom prst="rect">
            <a:avLst/>
          </a:prstGeom>
          <a:noFill/>
          <a:ln>
            <a:solidFill>
              <a:schemeClr val="tx1"/>
            </a:solidFill>
          </a:ln>
        </p:spPr>
        <p:txBody>
          <a:bodyPr wrap="square" rtlCol="0">
            <a:spAutoFit/>
          </a:bodyPr>
          <a:lstStyle/>
          <a:p>
            <a:pPr algn="ctr"/>
            <a:r>
              <a:rPr lang="en-US" sz="1050" b="1" dirty="0" smtClean="0"/>
              <a:t>Transfer</a:t>
            </a:r>
          </a:p>
          <a:p>
            <a:pPr algn="ctr"/>
            <a:r>
              <a:rPr lang="en-US" sz="1050" dirty="0" smtClean="0"/>
              <a:t>Do not delay transport</a:t>
            </a:r>
          </a:p>
          <a:p>
            <a:pPr algn="ctr"/>
            <a:r>
              <a:rPr lang="en-US" sz="1050" dirty="0" smtClean="0"/>
              <a:t> for imaging</a:t>
            </a:r>
            <a:endParaRPr lang="en-US" sz="1050" dirty="0"/>
          </a:p>
        </p:txBody>
      </p:sp>
      <p:sp>
        <p:nvSpPr>
          <p:cNvPr id="14" name="TextBox 13"/>
          <p:cNvSpPr txBox="1"/>
          <p:nvPr/>
        </p:nvSpPr>
        <p:spPr>
          <a:xfrm>
            <a:off x="6816741" y="3217092"/>
            <a:ext cx="1184012" cy="1223412"/>
          </a:xfrm>
          <a:prstGeom prst="rect">
            <a:avLst/>
          </a:prstGeom>
          <a:noFill/>
          <a:ln>
            <a:solidFill>
              <a:schemeClr val="tx1"/>
            </a:solidFill>
          </a:ln>
        </p:spPr>
        <p:txBody>
          <a:bodyPr wrap="square" rtlCol="0">
            <a:spAutoFit/>
          </a:bodyPr>
          <a:lstStyle/>
          <a:p>
            <a:r>
              <a:rPr lang="en-US" sz="1050" dirty="0" smtClean="0"/>
              <a:t>Unstable fracture pattern</a:t>
            </a:r>
          </a:p>
          <a:p>
            <a:pPr algn="ctr"/>
            <a:r>
              <a:rPr lang="en-US" sz="1050" b="1" dirty="0" smtClean="0"/>
              <a:t>OR</a:t>
            </a:r>
          </a:p>
          <a:p>
            <a:r>
              <a:rPr lang="en-US" sz="1050" dirty="0" smtClean="0"/>
              <a:t>Stable fracture pattern, NOT neurologically intact</a:t>
            </a:r>
            <a:endParaRPr lang="en-US" sz="1050" dirty="0"/>
          </a:p>
        </p:txBody>
      </p:sp>
      <p:sp>
        <p:nvSpPr>
          <p:cNvPr id="15" name="TextBox 14"/>
          <p:cNvSpPr txBox="1"/>
          <p:nvPr/>
        </p:nvSpPr>
        <p:spPr>
          <a:xfrm>
            <a:off x="5167684" y="3232594"/>
            <a:ext cx="1526012" cy="2354491"/>
          </a:xfrm>
          <a:prstGeom prst="rect">
            <a:avLst/>
          </a:prstGeom>
          <a:noFill/>
          <a:ln>
            <a:solidFill>
              <a:schemeClr val="tx1"/>
            </a:solidFill>
          </a:ln>
        </p:spPr>
        <p:txBody>
          <a:bodyPr wrap="square" rtlCol="0">
            <a:spAutoFit/>
          </a:bodyPr>
          <a:lstStyle/>
          <a:p>
            <a:r>
              <a:rPr lang="en-US" sz="1050" dirty="0" smtClean="0"/>
              <a:t>No fracture identified </a:t>
            </a:r>
          </a:p>
          <a:p>
            <a:pPr algn="ctr"/>
            <a:r>
              <a:rPr lang="en-US" sz="1050" b="1" dirty="0" smtClean="0"/>
              <a:t>OR</a:t>
            </a:r>
          </a:p>
          <a:p>
            <a:r>
              <a:rPr lang="en-US" sz="1050" dirty="0" smtClean="0"/>
              <a:t>Stable fracture pattern, neurologically intact:</a:t>
            </a:r>
          </a:p>
          <a:p>
            <a:pPr marL="171450" indent="-171450">
              <a:buFont typeface="Arial" panose="020B0604020202020204" pitchFamily="34" charset="0"/>
              <a:buChar char="•"/>
            </a:pPr>
            <a:r>
              <a:rPr lang="en-US" sz="1050" dirty="0" smtClean="0"/>
              <a:t>Transverse process fracture</a:t>
            </a:r>
          </a:p>
          <a:p>
            <a:pPr marL="171450" indent="-171450">
              <a:buFont typeface="Arial" panose="020B0604020202020204" pitchFamily="34" charset="0"/>
              <a:buChar char="•"/>
            </a:pPr>
            <a:r>
              <a:rPr lang="en-US" sz="1050" dirty="0" smtClean="0"/>
              <a:t>Spinous process fracture</a:t>
            </a:r>
          </a:p>
          <a:p>
            <a:pPr marL="171450" indent="-171450">
              <a:buFont typeface="Arial" panose="020B0604020202020204" pitchFamily="34" charset="0"/>
              <a:buChar char="•"/>
            </a:pPr>
            <a:r>
              <a:rPr lang="en-US" sz="1050" dirty="0" smtClean="0"/>
              <a:t>Mild compression fractures (&lt;25% height loss)</a:t>
            </a:r>
          </a:p>
          <a:p>
            <a:pPr marL="171450" indent="-171450">
              <a:buFont typeface="Arial" panose="020B0604020202020204" pitchFamily="34" charset="0"/>
              <a:buChar char="•"/>
            </a:pPr>
            <a:r>
              <a:rPr lang="en-US" sz="1050" dirty="0" smtClean="0"/>
              <a:t>No significant focal kyphotic deformity (&lt;15°)</a:t>
            </a:r>
          </a:p>
        </p:txBody>
      </p:sp>
      <p:sp>
        <p:nvSpPr>
          <p:cNvPr id="17" name="TextBox 16"/>
          <p:cNvSpPr txBox="1"/>
          <p:nvPr/>
        </p:nvSpPr>
        <p:spPr>
          <a:xfrm>
            <a:off x="320654" y="5007208"/>
            <a:ext cx="1908462" cy="1061829"/>
          </a:xfrm>
          <a:prstGeom prst="rect">
            <a:avLst/>
          </a:prstGeom>
          <a:noFill/>
          <a:ln w="38100">
            <a:solidFill>
              <a:srgbClr val="C00000"/>
            </a:solidFill>
          </a:ln>
        </p:spPr>
        <p:txBody>
          <a:bodyPr wrap="square" rtlCol="0">
            <a:spAutoFit/>
          </a:bodyPr>
          <a:lstStyle/>
          <a:p>
            <a:r>
              <a:rPr lang="en-US" sz="1050" b="1" dirty="0" smtClean="0"/>
              <a:t>While awaiting transfer:</a:t>
            </a:r>
          </a:p>
          <a:p>
            <a:pPr marL="171450" indent="-171450">
              <a:buFont typeface="Arial" panose="020B0604020202020204" pitchFamily="34" charset="0"/>
              <a:buChar char="•"/>
            </a:pPr>
            <a:r>
              <a:rPr lang="en-US" sz="1050" b="1" dirty="0" smtClean="0"/>
              <a:t>Maintain flat position</a:t>
            </a:r>
          </a:p>
          <a:p>
            <a:pPr marL="171450" indent="-171450">
              <a:buFont typeface="Arial" panose="020B0604020202020204" pitchFamily="34" charset="0"/>
              <a:buChar char="•"/>
            </a:pPr>
            <a:r>
              <a:rPr lang="en-US" sz="1050" b="1" dirty="0" smtClean="0"/>
              <a:t>Avoid bending at the waist</a:t>
            </a:r>
          </a:p>
          <a:p>
            <a:pPr marL="171450" indent="-171450">
              <a:buFont typeface="Arial" panose="020B0604020202020204" pitchFamily="34" charset="0"/>
              <a:buChar char="•"/>
            </a:pPr>
            <a:r>
              <a:rPr lang="en-US" sz="1050" b="1" dirty="0" smtClean="0"/>
              <a:t>Log roll for repositioning</a:t>
            </a:r>
          </a:p>
          <a:p>
            <a:pPr marL="171450" indent="-171450">
              <a:buFont typeface="Arial" panose="020B0604020202020204" pitchFamily="34" charset="0"/>
              <a:buChar char="•"/>
            </a:pPr>
            <a:r>
              <a:rPr lang="en-US" sz="1050" b="1" dirty="0" smtClean="0"/>
              <a:t>Reverse-</a:t>
            </a:r>
            <a:r>
              <a:rPr lang="en-US" sz="1050" b="1" dirty="0" err="1" smtClean="0"/>
              <a:t>Trendelenberg</a:t>
            </a:r>
            <a:r>
              <a:rPr lang="en-US" sz="1050" b="1" dirty="0" smtClean="0"/>
              <a:t> allowed</a:t>
            </a:r>
            <a:endParaRPr lang="en-US" sz="1050" b="1" dirty="0"/>
          </a:p>
        </p:txBody>
      </p:sp>
      <p:sp>
        <p:nvSpPr>
          <p:cNvPr id="18" name="TextBox 17"/>
          <p:cNvSpPr txBox="1"/>
          <p:nvPr/>
        </p:nvSpPr>
        <p:spPr>
          <a:xfrm>
            <a:off x="3115001" y="3690319"/>
            <a:ext cx="1733339" cy="738664"/>
          </a:xfrm>
          <a:prstGeom prst="rect">
            <a:avLst/>
          </a:prstGeom>
          <a:noFill/>
          <a:ln>
            <a:solidFill>
              <a:schemeClr val="tx1"/>
            </a:solidFill>
          </a:ln>
        </p:spPr>
        <p:txBody>
          <a:bodyPr wrap="square" rtlCol="0">
            <a:spAutoFit/>
          </a:bodyPr>
          <a:lstStyle/>
          <a:p>
            <a:r>
              <a:rPr lang="en-US" sz="1050" dirty="0" smtClean="0"/>
              <a:t>Mobilize and observe:</a:t>
            </a:r>
          </a:p>
          <a:p>
            <a:r>
              <a:rPr lang="en-US" sz="1050" dirty="0" smtClean="0"/>
              <a:t>-able to mobilize</a:t>
            </a:r>
          </a:p>
          <a:p>
            <a:r>
              <a:rPr lang="en-US" sz="1050" dirty="0" smtClean="0"/>
              <a:t>-able to tolerate pain</a:t>
            </a:r>
          </a:p>
          <a:p>
            <a:r>
              <a:rPr lang="en-US" sz="1050" dirty="0" smtClean="0"/>
              <a:t>-no neurological symptoms</a:t>
            </a:r>
            <a:endParaRPr lang="en-US" sz="1050" dirty="0"/>
          </a:p>
        </p:txBody>
      </p:sp>
      <p:sp>
        <p:nvSpPr>
          <p:cNvPr id="21" name="TextBox 20"/>
          <p:cNvSpPr txBox="1"/>
          <p:nvPr/>
        </p:nvSpPr>
        <p:spPr>
          <a:xfrm>
            <a:off x="4755467" y="6414330"/>
            <a:ext cx="731290" cy="253916"/>
          </a:xfrm>
          <a:prstGeom prst="rect">
            <a:avLst/>
          </a:prstGeom>
          <a:noFill/>
          <a:ln>
            <a:solidFill>
              <a:schemeClr val="tx1"/>
            </a:solidFill>
          </a:ln>
        </p:spPr>
        <p:txBody>
          <a:bodyPr wrap="none" rtlCol="0">
            <a:spAutoFit/>
          </a:bodyPr>
          <a:lstStyle/>
          <a:p>
            <a:r>
              <a:rPr lang="en-US" sz="1050" b="1" dirty="0" smtClean="0"/>
              <a:t>Discharge</a:t>
            </a:r>
          </a:p>
        </p:txBody>
      </p:sp>
      <p:sp>
        <p:nvSpPr>
          <p:cNvPr id="22" name="TextBox 21"/>
          <p:cNvSpPr txBox="1"/>
          <p:nvPr/>
        </p:nvSpPr>
        <p:spPr>
          <a:xfrm>
            <a:off x="3053631" y="5199709"/>
            <a:ext cx="1975221" cy="1061829"/>
          </a:xfrm>
          <a:prstGeom prst="rect">
            <a:avLst/>
          </a:prstGeom>
          <a:noFill/>
          <a:ln>
            <a:solidFill>
              <a:schemeClr val="tx1"/>
            </a:solidFill>
          </a:ln>
        </p:spPr>
        <p:txBody>
          <a:bodyPr wrap="none" rtlCol="0">
            <a:spAutoFit/>
          </a:bodyPr>
          <a:lstStyle/>
          <a:p>
            <a:r>
              <a:rPr lang="en-US" sz="1050" dirty="0" smtClean="0"/>
              <a:t>Patient meets discharge criteria:</a:t>
            </a:r>
          </a:p>
          <a:p>
            <a:pPr marL="171450" indent="-171450">
              <a:buFont typeface="Arial" panose="020B0604020202020204" pitchFamily="34" charset="0"/>
              <a:buChar char="•"/>
            </a:pPr>
            <a:r>
              <a:rPr lang="en-US" sz="1050" dirty="0" smtClean="0"/>
              <a:t>Baseline mental status</a:t>
            </a:r>
          </a:p>
          <a:p>
            <a:pPr marL="171450" indent="-171450">
              <a:buFont typeface="Arial" panose="020B0604020202020204" pitchFamily="34" charset="0"/>
              <a:buChar char="•"/>
            </a:pPr>
            <a:r>
              <a:rPr lang="en-US" sz="1050" dirty="0" smtClean="0"/>
              <a:t>Resolving, minor symptoms</a:t>
            </a:r>
          </a:p>
          <a:p>
            <a:pPr marL="171450" indent="-171450">
              <a:buFont typeface="Arial" panose="020B0604020202020204" pitchFamily="34" charset="0"/>
              <a:buChar char="•"/>
            </a:pPr>
            <a:r>
              <a:rPr lang="en-US" sz="1050" dirty="0" smtClean="0"/>
              <a:t>Tolerating oral intake</a:t>
            </a:r>
          </a:p>
          <a:p>
            <a:pPr marL="171450" indent="-171450">
              <a:buFont typeface="Arial" panose="020B0604020202020204" pitchFamily="34" charset="0"/>
              <a:buChar char="•"/>
            </a:pPr>
            <a:r>
              <a:rPr lang="en-US" sz="1050" dirty="0" smtClean="0"/>
              <a:t>Social support present</a:t>
            </a:r>
          </a:p>
          <a:p>
            <a:pPr marL="171450" indent="-171450">
              <a:buFont typeface="Arial" panose="020B0604020202020204" pitchFamily="34" charset="0"/>
              <a:buChar char="•"/>
            </a:pPr>
            <a:r>
              <a:rPr lang="en-US" sz="1050" dirty="0" smtClean="0"/>
              <a:t>No abuse or neglect concerns</a:t>
            </a:r>
          </a:p>
        </p:txBody>
      </p:sp>
      <p:sp>
        <p:nvSpPr>
          <p:cNvPr id="23" name="TextBox 22"/>
          <p:cNvSpPr txBox="1"/>
          <p:nvPr/>
        </p:nvSpPr>
        <p:spPr>
          <a:xfrm>
            <a:off x="2557372" y="6411954"/>
            <a:ext cx="745384" cy="253916"/>
          </a:xfrm>
          <a:prstGeom prst="rect">
            <a:avLst/>
          </a:prstGeom>
          <a:noFill/>
          <a:ln>
            <a:solidFill>
              <a:schemeClr val="tx1"/>
            </a:solidFill>
          </a:ln>
        </p:spPr>
        <p:txBody>
          <a:bodyPr wrap="square" rtlCol="0">
            <a:spAutoFit/>
          </a:bodyPr>
          <a:lstStyle/>
          <a:p>
            <a:r>
              <a:rPr lang="en-US" sz="1050" b="1" dirty="0" smtClean="0"/>
              <a:t>Transfer</a:t>
            </a:r>
          </a:p>
        </p:txBody>
      </p:sp>
      <p:sp>
        <p:nvSpPr>
          <p:cNvPr id="24" name="Right Arrow 23"/>
          <p:cNvSpPr/>
          <p:nvPr/>
        </p:nvSpPr>
        <p:spPr>
          <a:xfrm>
            <a:off x="835840" y="1143000"/>
            <a:ext cx="368706" cy="316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631966" y="1143000"/>
            <a:ext cx="498096" cy="316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No</a:t>
            </a:r>
            <a:endParaRPr lang="en-US" sz="1000" dirty="0"/>
          </a:p>
        </p:txBody>
      </p:sp>
      <p:sp>
        <p:nvSpPr>
          <p:cNvPr id="28" name="Right Arrow 27"/>
          <p:cNvSpPr/>
          <p:nvPr/>
        </p:nvSpPr>
        <p:spPr>
          <a:xfrm rot="5400000">
            <a:off x="1638708" y="2161080"/>
            <a:ext cx="583905"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Yes</a:t>
            </a:r>
            <a:endParaRPr lang="en-US" sz="1050" dirty="0"/>
          </a:p>
        </p:txBody>
      </p:sp>
      <p:sp>
        <p:nvSpPr>
          <p:cNvPr id="30" name="Right Arrow 29"/>
          <p:cNvSpPr/>
          <p:nvPr/>
        </p:nvSpPr>
        <p:spPr>
          <a:xfrm>
            <a:off x="5167684" y="1135284"/>
            <a:ext cx="583905"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Yes</a:t>
            </a:r>
            <a:endParaRPr lang="en-US" sz="1050" dirty="0"/>
          </a:p>
        </p:txBody>
      </p:sp>
      <p:sp>
        <p:nvSpPr>
          <p:cNvPr id="31" name="Right Arrow 30"/>
          <p:cNvSpPr/>
          <p:nvPr/>
        </p:nvSpPr>
        <p:spPr>
          <a:xfrm rot="5400000">
            <a:off x="3692354" y="3144882"/>
            <a:ext cx="498415" cy="316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No</a:t>
            </a:r>
            <a:endParaRPr lang="en-US" sz="1000" dirty="0"/>
          </a:p>
        </p:txBody>
      </p:sp>
      <p:sp>
        <p:nvSpPr>
          <p:cNvPr id="33" name="Right Arrow 32"/>
          <p:cNvSpPr/>
          <p:nvPr/>
        </p:nvSpPr>
        <p:spPr>
          <a:xfrm rot="5400000">
            <a:off x="6469730" y="1940988"/>
            <a:ext cx="368706" cy="316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Elbow Connector 34"/>
          <p:cNvCxnSpPr>
            <a:stCxn id="9" idx="3"/>
            <a:endCxn id="14" idx="0"/>
          </p:cNvCxnSpPr>
          <p:nvPr/>
        </p:nvCxnSpPr>
        <p:spPr>
          <a:xfrm>
            <a:off x="7112015" y="2625454"/>
            <a:ext cx="296732" cy="591638"/>
          </a:xfrm>
          <a:prstGeom prst="bentConnector2">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9" idx="1"/>
            <a:endCxn id="15" idx="0"/>
          </p:cNvCxnSpPr>
          <p:nvPr/>
        </p:nvCxnSpPr>
        <p:spPr>
          <a:xfrm rot="10800000" flipV="1">
            <a:off x="5930690" y="2625454"/>
            <a:ext cx="320640" cy="607140"/>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rot="5400000">
            <a:off x="7116794" y="4637493"/>
            <a:ext cx="583905"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Yes</a:t>
            </a:r>
            <a:endParaRPr lang="en-US" sz="1050" dirty="0"/>
          </a:p>
        </p:txBody>
      </p:sp>
      <p:cxnSp>
        <p:nvCxnSpPr>
          <p:cNvPr id="46" name="Elbow Connector 45"/>
          <p:cNvCxnSpPr>
            <a:stCxn id="22" idx="2"/>
            <a:endCxn id="21" idx="1"/>
          </p:cNvCxnSpPr>
          <p:nvPr/>
        </p:nvCxnSpPr>
        <p:spPr>
          <a:xfrm rot="16200000" flipH="1">
            <a:off x="4258479" y="6044300"/>
            <a:ext cx="279750" cy="714225"/>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22" idx="2"/>
            <a:endCxn id="23" idx="3"/>
          </p:cNvCxnSpPr>
          <p:nvPr/>
        </p:nvCxnSpPr>
        <p:spPr>
          <a:xfrm rot="5400000">
            <a:off x="3533312" y="6030982"/>
            <a:ext cx="277374" cy="738486"/>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1" name="Right Arrow 50"/>
          <p:cNvSpPr/>
          <p:nvPr/>
        </p:nvSpPr>
        <p:spPr>
          <a:xfrm rot="5400000">
            <a:off x="3673059" y="4637492"/>
            <a:ext cx="583905"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Yes</a:t>
            </a:r>
            <a:endParaRPr lang="en-US" sz="1050" dirty="0"/>
          </a:p>
        </p:txBody>
      </p:sp>
      <p:sp>
        <p:nvSpPr>
          <p:cNvPr id="55" name="TextBox 54"/>
          <p:cNvSpPr txBox="1"/>
          <p:nvPr/>
        </p:nvSpPr>
        <p:spPr>
          <a:xfrm>
            <a:off x="1522638" y="184804"/>
            <a:ext cx="5868081" cy="369332"/>
          </a:xfrm>
          <a:prstGeom prst="rect">
            <a:avLst/>
          </a:prstGeom>
          <a:noFill/>
        </p:spPr>
        <p:txBody>
          <a:bodyPr wrap="none" rtlCol="0">
            <a:spAutoFit/>
          </a:bodyPr>
          <a:lstStyle/>
          <a:p>
            <a:r>
              <a:rPr lang="en-US" b="1" dirty="0" smtClean="0"/>
              <a:t>Pediatric Thoracolumbar Spine Evaluation Clinical Guideline</a:t>
            </a:r>
            <a:endParaRPr lang="en-US" b="1" dirty="0"/>
          </a:p>
        </p:txBody>
      </p:sp>
      <p:sp>
        <p:nvSpPr>
          <p:cNvPr id="56" name="TextBox 55"/>
          <p:cNvSpPr txBox="1"/>
          <p:nvPr/>
        </p:nvSpPr>
        <p:spPr>
          <a:xfrm>
            <a:off x="5638577" y="5603541"/>
            <a:ext cx="3408708" cy="954107"/>
          </a:xfrm>
          <a:prstGeom prst="rect">
            <a:avLst/>
          </a:prstGeom>
          <a:noFill/>
        </p:spPr>
        <p:txBody>
          <a:bodyPr wrap="square" rtlCol="0">
            <a:spAutoFit/>
          </a:bodyPr>
          <a:lstStyle/>
          <a:p>
            <a:r>
              <a:rPr lang="en-US" sz="800" b="1" dirty="0" smtClean="0"/>
              <a:t>References:</a:t>
            </a:r>
          </a:p>
          <a:p>
            <a:r>
              <a:rPr lang="en-US" sz="800" dirty="0" smtClean="0"/>
              <a:t>Utah Pediatric Trauma Network. </a:t>
            </a:r>
            <a:r>
              <a:rPr lang="en-US" sz="800" dirty="0" smtClean="0">
                <a:hlinkClick r:id="rId2"/>
              </a:rPr>
              <a:t>All </a:t>
            </a:r>
            <a:r>
              <a:rPr lang="en-US" sz="800" dirty="0">
                <a:hlinkClick r:id="rId2"/>
              </a:rPr>
              <a:t>Guidelines - Utah Pediatric Trauma Network (utahptn.org</a:t>
            </a:r>
            <a:r>
              <a:rPr lang="en-US" sz="800" dirty="0" smtClean="0">
                <a:hlinkClick r:id="rId2"/>
              </a:rPr>
              <a:t>)</a:t>
            </a:r>
            <a:endParaRPr lang="en-US" sz="800" dirty="0" smtClean="0"/>
          </a:p>
          <a:p>
            <a:r>
              <a:rPr lang="en-US" sz="800" dirty="0" smtClean="0"/>
              <a:t>Johns Hopkins All Children’s Hospital Thoracolumbar Spine Evaluation and Clearance Clinical Pathway.  </a:t>
            </a:r>
            <a:r>
              <a:rPr lang="en-US" sz="800" dirty="0" smtClean="0">
                <a:hlinkClick r:id="rId3"/>
              </a:rPr>
              <a:t>https</a:t>
            </a:r>
            <a:r>
              <a:rPr lang="en-US" sz="800" dirty="0">
                <a:hlinkClick r:id="rId3"/>
              </a:rPr>
              <a:t>://</a:t>
            </a:r>
            <a:r>
              <a:rPr lang="en-US" sz="800" dirty="0" smtClean="0">
                <a:hlinkClick r:id="rId3"/>
              </a:rPr>
              <a:t>www.hopkinsallchildrens.org/getattachment/f312cf3d-6898-4375-a56e-bfc6f0711e53/Trauma-Spine-Thoracolumbar-Evaluation-and-Cleara</a:t>
            </a:r>
            <a:r>
              <a:rPr lang="en-US" sz="800" dirty="0" smtClean="0"/>
              <a:t> </a:t>
            </a:r>
            <a:endParaRPr lang="en-US" sz="800" dirty="0"/>
          </a:p>
        </p:txBody>
      </p:sp>
      <p:sp>
        <p:nvSpPr>
          <p:cNvPr id="57" name="TextBox 56"/>
          <p:cNvSpPr txBox="1"/>
          <p:nvPr/>
        </p:nvSpPr>
        <p:spPr>
          <a:xfrm>
            <a:off x="309441" y="4059651"/>
            <a:ext cx="2137207" cy="861774"/>
          </a:xfrm>
          <a:prstGeom prst="rect">
            <a:avLst/>
          </a:prstGeom>
          <a:noFill/>
          <a:ln w="38100">
            <a:solidFill>
              <a:schemeClr val="tx1"/>
            </a:solidFill>
          </a:ln>
        </p:spPr>
        <p:txBody>
          <a:bodyPr wrap="square" rtlCol="0">
            <a:spAutoFit/>
          </a:bodyPr>
          <a:lstStyle/>
          <a:p>
            <a:r>
              <a:rPr lang="en-US" sz="1000" b="1" dirty="0" smtClean="0"/>
              <a:t>High Energy Mechanisms:</a:t>
            </a:r>
          </a:p>
          <a:p>
            <a:pPr marL="171450" indent="-171450">
              <a:buFont typeface="Arial" panose="020B0604020202020204" pitchFamily="34" charset="0"/>
              <a:buChar char="•"/>
            </a:pPr>
            <a:r>
              <a:rPr lang="en-US" sz="1000" dirty="0" smtClean="0"/>
              <a:t>Fall &gt;10 feet</a:t>
            </a:r>
          </a:p>
          <a:p>
            <a:pPr marL="171450" indent="-171450">
              <a:buFont typeface="Arial" panose="020B0604020202020204" pitchFamily="34" charset="0"/>
              <a:buChar char="•"/>
            </a:pPr>
            <a:r>
              <a:rPr lang="en-US" sz="1000" dirty="0" smtClean="0"/>
              <a:t>High speed motor vehicle collision</a:t>
            </a:r>
          </a:p>
          <a:p>
            <a:pPr marL="171450" indent="-171450">
              <a:buFont typeface="Arial" panose="020B0604020202020204" pitchFamily="34" charset="0"/>
              <a:buChar char="•"/>
            </a:pPr>
            <a:r>
              <a:rPr lang="en-US" sz="1000" dirty="0" smtClean="0"/>
              <a:t>Auto vs pedestrian</a:t>
            </a:r>
          </a:p>
          <a:p>
            <a:pPr marL="171450" indent="-171450">
              <a:buFont typeface="Arial" panose="020B0604020202020204" pitchFamily="34" charset="0"/>
              <a:buChar char="•"/>
            </a:pPr>
            <a:r>
              <a:rPr lang="en-US" sz="1000" dirty="0" smtClean="0"/>
              <a:t>Ejection from vehicle</a:t>
            </a:r>
            <a:endParaRPr lang="en-US" sz="1000" dirty="0"/>
          </a:p>
        </p:txBody>
      </p:sp>
      <p:sp>
        <p:nvSpPr>
          <p:cNvPr id="59" name="TextBox 58"/>
          <p:cNvSpPr txBox="1"/>
          <p:nvPr/>
        </p:nvSpPr>
        <p:spPr>
          <a:xfrm>
            <a:off x="3592279" y="6292691"/>
            <a:ext cx="335348" cy="246221"/>
          </a:xfrm>
          <a:prstGeom prst="rect">
            <a:avLst/>
          </a:prstGeom>
          <a:noFill/>
        </p:spPr>
        <p:txBody>
          <a:bodyPr wrap="none" rtlCol="0">
            <a:spAutoFit/>
          </a:bodyPr>
          <a:lstStyle/>
          <a:p>
            <a:r>
              <a:rPr lang="en-US" sz="1000" dirty="0" smtClean="0"/>
              <a:t>No</a:t>
            </a:r>
            <a:endParaRPr lang="en-US" sz="1000" dirty="0"/>
          </a:p>
        </p:txBody>
      </p:sp>
      <p:sp>
        <p:nvSpPr>
          <p:cNvPr id="60" name="TextBox 59"/>
          <p:cNvSpPr txBox="1"/>
          <p:nvPr/>
        </p:nvSpPr>
        <p:spPr>
          <a:xfrm>
            <a:off x="4169148" y="6295570"/>
            <a:ext cx="360996" cy="246221"/>
          </a:xfrm>
          <a:prstGeom prst="rect">
            <a:avLst/>
          </a:prstGeom>
          <a:noFill/>
        </p:spPr>
        <p:txBody>
          <a:bodyPr wrap="none" rtlCol="0">
            <a:spAutoFit/>
          </a:bodyPr>
          <a:lstStyle/>
          <a:p>
            <a:r>
              <a:rPr lang="en-US" sz="1000" dirty="0" smtClean="0"/>
              <a:t>Yes</a:t>
            </a:r>
            <a:endParaRPr lang="en-US" sz="1000" dirty="0"/>
          </a:p>
        </p:txBody>
      </p:sp>
      <p:pic>
        <p:nvPicPr>
          <p:cNvPr id="36" name="Picture 2" descr="Minnesota Metropolitan Regional Trauma Advisor Committee MMRT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37" name="Right Arrow 36"/>
          <p:cNvSpPr/>
          <p:nvPr/>
        </p:nvSpPr>
        <p:spPr>
          <a:xfrm rot="10800000">
            <a:off x="4865053" y="3951194"/>
            <a:ext cx="285917" cy="216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0"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
        <p:nvSpPr>
          <p:cNvPr id="41" name="TextBox 40"/>
          <p:cNvSpPr txBox="1"/>
          <p:nvPr/>
        </p:nvSpPr>
        <p:spPr>
          <a:xfrm>
            <a:off x="-5025" y="6265742"/>
            <a:ext cx="2636991" cy="523220"/>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Tree>
    <p:extLst>
      <p:ext uri="{BB962C8B-B14F-4D97-AF65-F5344CB8AC3E}">
        <p14:creationId xmlns:p14="http://schemas.microsoft.com/office/powerpoint/2010/main" val="2942422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13</a:t>
            </a:fld>
            <a:endParaRPr lang="en-US"/>
          </a:p>
        </p:txBody>
      </p:sp>
      <p:sp>
        <p:nvSpPr>
          <p:cNvPr id="4" name="TextBox 3"/>
          <p:cNvSpPr txBox="1"/>
          <p:nvPr/>
        </p:nvSpPr>
        <p:spPr>
          <a:xfrm>
            <a:off x="2488481" y="121430"/>
            <a:ext cx="4167038" cy="646331"/>
          </a:xfrm>
          <a:prstGeom prst="rect">
            <a:avLst/>
          </a:prstGeom>
          <a:noFill/>
        </p:spPr>
        <p:txBody>
          <a:bodyPr wrap="none" rtlCol="0">
            <a:spAutoFit/>
          </a:bodyPr>
          <a:lstStyle/>
          <a:p>
            <a:pPr algn="ctr"/>
            <a:r>
              <a:rPr lang="en-US" b="1" dirty="0" smtClean="0"/>
              <a:t>Pediatric Thoracolumbar Spine Evaluation</a:t>
            </a:r>
          </a:p>
          <a:p>
            <a:pPr algn="ctr"/>
            <a:r>
              <a:rPr lang="en-US" b="1" dirty="0" smtClean="0"/>
              <a:t>Spinal Precautions Logroll Guidelines</a:t>
            </a:r>
          </a:p>
        </p:txBody>
      </p:sp>
      <p:sp>
        <p:nvSpPr>
          <p:cNvPr id="5" name="TextBox 4"/>
          <p:cNvSpPr txBox="1"/>
          <p:nvPr/>
        </p:nvSpPr>
        <p:spPr>
          <a:xfrm>
            <a:off x="658356" y="956098"/>
            <a:ext cx="7827287"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Patients with suspected spinal cord injury should be transported immobilized, so please remain cognizant of board times</a:t>
            </a:r>
          </a:p>
          <a:p>
            <a:pPr marL="285750" indent="-285750">
              <a:buFont typeface="Arial" panose="020B0604020202020204" pitchFamily="34" charset="0"/>
              <a:buChar char="•"/>
            </a:pPr>
            <a:r>
              <a:rPr lang="en-US" dirty="0" smtClean="0"/>
              <a:t>Protect the spine by keeping the patient flat</a:t>
            </a:r>
          </a:p>
          <a:p>
            <a:pPr marL="285750" indent="-285750">
              <a:buFont typeface="Arial" panose="020B0604020202020204" pitchFamily="34" charset="0"/>
              <a:buChar char="•"/>
            </a:pPr>
            <a:r>
              <a:rPr lang="en-US" dirty="0" smtClean="0"/>
              <a:t>Limit board time to &lt; 2 hours</a:t>
            </a:r>
          </a:p>
          <a:p>
            <a:pPr marL="285750" indent="-285750">
              <a:buFont typeface="Arial" panose="020B0604020202020204" pitchFamily="34" charset="0"/>
              <a:buChar char="•"/>
            </a:pPr>
            <a:r>
              <a:rPr lang="en-US" dirty="0" smtClean="0"/>
              <a:t>Only use the rigid board for patient movement; do not use slider board</a:t>
            </a:r>
          </a:p>
          <a:p>
            <a:pPr marL="285750" indent="-285750">
              <a:buFont typeface="Arial" panose="020B0604020202020204" pitchFamily="34" charset="0"/>
              <a:buChar char="•"/>
            </a:pPr>
            <a:r>
              <a:rPr lang="en-US" dirty="0" smtClean="0"/>
              <a:t>Reassess sensory/motor function with every turn, every transfer, and as needed</a:t>
            </a:r>
          </a:p>
          <a:p>
            <a:pPr marL="285750" indent="-285750">
              <a:buFont typeface="Arial" panose="020B0604020202020204" pitchFamily="34" charset="0"/>
              <a:buChar char="•"/>
            </a:pPr>
            <a:r>
              <a:rPr lang="en-US" dirty="0" smtClean="0"/>
              <a:t>Keep suction and airway equipment readily available for patients on logroll precautions</a:t>
            </a:r>
          </a:p>
          <a:p>
            <a:pPr marL="285750" indent="-285750">
              <a:buFont typeface="Arial" panose="020B0604020202020204" pitchFamily="34" charset="0"/>
              <a:buChar char="•"/>
            </a:pPr>
            <a:r>
              <a:rPr lang="en-US" dirty="0" smtClean="0"/>
              <a:t>Evaluate for risk for pressure injuries</a:t>
            </a:r>
          </a:p>
          <a:p>
            <a:pPr marL="285750" indent="-285750">
              <a:buFont typeface="Arial" panose="020B0604020202020204" pitchFamily="34" charset="0"/>
              <a:buChar char="•"/>
            </a:pPr>
            <a:r>
              <a:rPr lang="en-US" dirty="0" smtClean="0"/>
              <a:t>Consider placing pillow beneath the knees for comfort if the patient has no lower extremity trauma or other contraindication</a:t>
            </a:r>
          </a:p>
        </p:txBody>
      </p:sp>
      <p:sp>
        <p:nvSpPr>
          <p:cNvPr id="7" name="TextBox 6"/>
          <p:cNvSpPr txBox="1"/>
          <p:nvPr/>
        </p:nvSpPr>
        <p:spPr>
          <a:xfrm>
            <a:off x="386862" y="5474622"/>
            <a:ext cx="8521748" cy="784830"/>
          </a:xfrm>
          <a:prstGeom prst="rect">
            <a:avLst/>
          </a:prstGeom>
          <a:noFill/>
        </p:spPr>
        <p:txBody>
          <a:bodyPr wrap="square" rtlCol="0">
            <a:spAutoFit/>
          </a:bodyPr>
          <a:lstStyle/>
          <a:p>
            <a:r>
              <a:rPr lang="en-US" sz="900" b="1" dirty="0" smtClean="0"/>
              <a:t>References:</a:t>
            </a:r>
          </a:p>
          <a:p>
            <a:r>
              <a:rPr lang="en-US" sz="900" dirty="0" smtClean="0"/>
              <a:t>Utah Pediatric Trauma Network. </a:t>
            </a:r>
            <a:r>
              <a:rPr lang="en-US" sz="900" dirty="0" smtClean="0">
                <a:hlinkClick r:id="rId2"/>
              </a:rPr>
              <a:t>All Guidelines - Utah Pediatric Trauma Network (utahptn.org)</a:t>
            </a:r>
            <a:endParaRPr lang="en-US" sz="900" dirty="0" smtClean="0"/>
          </a:p>
          <a:p>
            <a:endParaRPr lang="en-US" sz="900" dirty="0" smtClean="0"/>
          </a:p>
          <a:p>
            <a:r>
              <a:rPr lang="en-US" sz="900" dirty="0" smtClean="0"/>
              <a:t>Johns Hopkins All Children’s Hospital Thoracolumbar Spine Evaluation and Clearance Clinical Pathway.  </a:t>
            </a:r>
            <a:r>
              <a:rPr lang="en-US" sz="900" dirty="0" smtClean="0">
                <a:hlinkClick r:id="rId3"/>
              </a:rPr>
              <a:t>https</a:t>
            </a:r>
            <a:r>
              <a:rPr lang="en-US" sz="900" dirty="0">
                <a:hlinkClick r:id="rId3"/>
              </a:rPr>
              <a:t>://</a:t>
            </a:r>
            <a:r>
              <a:rPr lang="en-US" sz="900" dirty="0" smtClean="0">
                <a:hlinkClick r:id="rId3"/>
              </a:rPr>
              <a:t>www.hopkinsallchildrens.org/getattachment/f312cf3d-6898-4375-a56e-bfc6f0711e53/Trauma-Spine-Thoracolumbar-Evaluation-and-Cleara</a:t>
            </a:r>
            <a:r>
              <a:rPr lang="en-US" sz="900" dirty="0" smtClean="0"/>
              <a:t> </a:t>
            </a:r>
            <a:endParaRPr lang="en-US" sz="900" dirty="0"/>
          </a:p>
        </p:txBody>
      </p:sp>
      <p:pic>
        <p:nvPicPr>
          <p:cNvPr id="8" name="Picture 2" descr="Minnesota Metropolitan Regional Trauma Advisor Committee MMRT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1374" y="6488668"/>
            <a:ext cx="4955560"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10"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248044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14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42075258"/>
              </p:ext>
            </p:extLst>
          </p:nvPr>
        </p:nvGraphicFramePr>
        <p:xfrm>
          <a:off x="187840" y="195241"/>
          <a:ext cx="4663560" cy="6609080"/>
        </p:xfrm>
        <a:graphic>
          <a:graphicData uri="http://schemas.openxmlformats.org/drawingml/2006/table">
            <a:tbl>
              <a:tblPr firstRow="1" bandRow="1">
                <a:tableStyleId>{5C22544A-7EE6-4342-B048-85BDC9FD1C3A}</a:tableStyleId>
              </a:tblPr>
              <a:tblGrid>
                <a:gridCol w="1844160"/>
                <a:gridCol w="1159258"/>
                <a:gridCol w="1660142"/>
              </a:tblGrid>
              <a:tr h="370840">
                <a:tc gridSpan="3">
                  <a:txBody>
                    <a:bodyPr/>
                    <a:lstStyle/>
                    <a:p>
                      <a:r>
                        <a:rPr lang="en-US" dirty="0" smtClean="0"/>
                        <a:t>5</a:t>
                      </a:r>
                      <a:r>
                        <a:rPr lang="en-US" baseline="0" dirty="0" smtClean="0"/>
                        <a:t>-Element Prediction Model Evaluating Risk of Intra-Abdominal Injury (IAI) and IAI Requiring Intervention (IAI-I)</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pPr algn="ctr"/>
                      <a:r>
                        <a:rPr lang="en-US" sz="1200" dirty="0" smtClean="0"/>
                        <a:t>No complaints of abdominal pain</a:t>
                      </a:r>
                      <a:endParaRPr lang="en-US" sz="1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200" dirty="0" smtClean="0"/>
                        <a:t>21% of population</a:t>
                      </a:r>
                    </a:p>
                    <a:p>
                      <a:r>
                        <a:rPr lang="en-US" sz="1200" dirty="0" smtClean="0"/>
                        <a:t>28%</a:t>
                      </a:r>
                      <a:r>
                        <a:rPr lang="en-US" sz="1200" baseline="0" dirty="0" smtClean="0"/>
                        <a:t> risk of IAI</a:t>
                      </a:r>
                    </a:p>
                    <a:p>
                      <a:r>
                        <a:rPr lang="en-US" sz="1200" baseline="0" dirty="0" smtClean="0"/>
                        <a:t>5.9% risk of IAI-I</a:t>
                      </a:r>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70840">
                <a:tc>
                  <a:txBody>
                    <a:bodyPr/>
                    <a:lstStyle/>
                    <a:p>
                      <a:pPr algn="ctr"/>
                      <a:endParaRPr lang="en-US" sz="16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1200" dirty="0" smtClean="0"/>
                        <a:t>Normal abdominal</a:t>
                      </a:r>
                      <a:r>
                        <a:rPr lang="en-US" sz="1200" baseline="0" dirty="0" smtClean="0"/>
                        <a:t> exam (no abdominal tenderness or distention)</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16% of the population</a:t>
                      </a:r>
                    </a:p>
                    <a:p>
                      <a:r>
                        <a:rPr lang="en-US" sz="1200" dirty="0" smtClean="0"/>
                        <a:t>18% risk of IAI</a:t>
                      </a:r>
                    </a:p>
                    <a:p>
                      <a:r>
                        <a:rPr lang="en-US" sz="1200" dirty="0" smtClean="0"/>
                        <a:t>7.3% risk of IAI-I</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endParaRPr lang="en-US" sz="16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1200" dirty="0" smtClean="0"/>
                        <a:t>Normal CXR</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8% of</a:t>
                      </a:r>
                      <a:r>
                        <a:rPr lang="en-US" sz="1200" baseline="0" dirty="0" smtClean="0"/>
                        <a:t> population</a:t>
                      </a:r>
                    </a:p>
                    <a:p>
                      <a:r>
                        <a:rPr lang="en-US" sz="1200" baseline="0" dirty="0" smtClean="0"/>
                        <a:t>16% risk of IAI</a:t>
                      </a:r>
                    </a:p>
                    <a:p>
                      <a:r>
                        <a:rPr lang="en-US" sz="1200" baseline="0" dirty="0" smtClean="0"/>
                        <a:t>1.7% risk of IAI-I</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endParaRPr lang="en-US" sz="16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1200" dirty="0" smtClean="0"/>
                        <a:t>AST &lt;200</a:t>
                      </a:r>
                    </a:p>
                    <a:p>
                      <a:pPr algn="ctr"/>
                      <a:r>
                        <a:rPr lang="en-US" sz="1200" dirty="0" smtClean="0"/>
                        <a:t>(lower</a:t>
                      </a:r>
                      <a:r>
                        <a:rPr lang="en-US" sz="1200" baseline="0" dirty="0" smtClean="0"/>
                        <a:t> threshold for suspected abusive injury)</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7% of</a:t>
                      </a:r>
                      <a:r>
                        <a:rPr lang="en-US" sz="1200" baseline="0" dirty="0" smtClean="0"/>
                        <a:t> population</a:t>
                      </a:r>
                    </a:p>
                    <a:p>
                      <a:r>
                        <a:rPr lang="en-US" sz="1200" baseline="0" dirty="0" smtClean="0"/>
                        <a:t>4.5% risk of IAI</a:t>
                      </a:r>
                    </a:p>
                    <a:p>
                      <a:r>
                        <a:rPr lang="en-US" sz="1200" baseline="0" dirty="0" smtClean="0"/>
                        <a:t>0.0% risk of IAI-I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endParaRPr lang="en-US" sz="16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baseline="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1200" dirty="0" smtClean="0"/>
                        <a:t>Normal lipase</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baseline="0" dirty="0" smtClean="0"/>
                        <a:t>14% of population</a:t>
                      </a:r>
                    </a:p>
                    <a:p>
                      <a:r>
                        <a:rPr lang="en-US" sz="1200" baseline="0" dirty="0" smtClean="0"/>
                        <a:t>3.6% risk of IAI</a:t>
                      </a:r>
                    </a:p>
                    <a:p>
                      <a:r>
                        <a:rPr lang="en-US" sz="1200" baseline="0" dirty="0" smtClean="0"/>
                        <a:t>0.3% risk of IAI-I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endParaRPr lang="en-US" sz="16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baseline="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1200" dirty="0" smtClean="0"/>
                        <a:t>Very</a:t>
                      </a:r>
                      <a:r>
                        <a:rPr lang="en-US" sz="1200" baseline="0" dirty="0" smtClean="0"/>
                        <a:t> low 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baseline="0" dirty="0" smtClean="0"/>
                        <a:t>34% of population</a:t>
                      </a:r>
                    </a:p>
                    <a:p>
                      <a:r>
                        <a:rPr lang="en-US" sz="1200" baseline="0" dirty="0" smtClean="0"/>
                        <a:t>0.6% risk of IAI</a:t>
                      </a:r>
                    </a:p>
                    <a:p>
                      <a:r>
                        <a:rPr lang="en-US" sz="1200" baseline="0" dirty="0" smtClean="0"/>
                        <a:t>0.0% risk of IAI-I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Right Arrow 4"/>
          <p:cNvSpPr/>
          <p:nvPr/>
        </p:nvSpPr>
        <p:spPr>
          <a:xfrm>
            <a:off x="2318011" y="5295223"/>
            <a:ext cx="771518" cy="376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NO</a:t>
            </a:r>
            <a:endParaRPr lang="en-US" sz="1100" dirty="0"/>
          </a:p>
        </p:txBody>
      </p:sp>
      <p:sp>
        <p:nvSpPr>
          <p:cNvPr id="12" name="Right Arrow 11"/>
          <p:cNvSpPr/>
          <p:nvPr/>
        </p:nvSpPr>
        <p:spPr>
          <a:xfrm>
            <a:off x="2318011" y="6312839"/>
            <a:ext cx="771518" cy="376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3" name="Right Arrow 12"/>
          <p:cNvSpPr/>
          <p:nvPr/>
        </p:nvSpPr>
        <p:spPr>
          <a:xfrm>
            <a:off x="2300291" y="1259329"/>
            <a:ext cx="771518" cy="376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NO</a:t>
            </a:r>
            <a:endParaRPr lang="en-US" sz="1100" dirty="0"/>
          </a:p>
        </p:txBody>
      </p:sp>
      <p:sp>
        <p:nvSpPr>
          <p:cNvPr id="14" name="Right Arrow 13"/>
          <p:cNvSpPr/>
          <p:nvPr/>
        </p:nvSpPr>
        <p:spPr>
          <a:xfrm>
            <a:off x="2300291" y="2276945"/>
            <a:ext cx="771518" cy="376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NO</a:t>
            </a:r>
            <a:endParaRPr lang="en-US" sz="1100" dirty="0"/>
          </a:p>
        </p:txBody>
      </p:sp>
      <p:sp>
        <p:nvSpPr>
          <p:cNvPr id="15" name="Right Arrow 14"/>
          <p:cNvSpPr/>
          <p:nvPr/>
        </p:nvSpPr>
        <p:spPr>
          <a:xfrm>
            <a:off x="2300291" y="3255520"/>
            <a:ext cx="771518" cy="376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NO</a:t>
            </a:r>
            <a:endParaRPr lang="en-US" sz="1100" dirty="0"/>
          </a:p>
        </p:txBody>
      </p:sp>
      <p:sp>
        <p:nvSpPr>
          <p:cNvPr id="16" name="Right Arrow 15"/>
          <p:cNvSpPr/>
          <p:nvPr/>
        </p:nvSpPr>
        <p:spPr>
          <a:xfrm>
            <a:off x="2300291" y="4234095"/>
            <a:ext cx="771518" cy="376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NO</a:t>
            </a:r>
            <a:endParaRPr lang="en-US" sz="1100" dirty="0"/>
          </a:p>
        </p:txBody>
      </p:sp>
      <p:sp>
        <p:nvSpPr>
          <p:cNvPr id="17" name="TextBox 16"/>
          <p:cNvSpPr txBox="1"/>
          <p:nvPr/>
        </p:nvSpPr>
        <p:spPr>
          <a:xfrm>
            <a:off x="5152510" y="2016101"/>
            <a:ext cx="3578740" cy="3662541"/>
          </a:xfrm>
          <a:prstGeom prst="rect">
            <a:avLst/>
          </a:prstGeom>
          <a:noFill/>
          <a:ln w="38100">
            <a:solidFill>
              <a:schemeClr val="tx1"/>
            </a:solidFill>
          </a:ln>
        </p:spPr>
        <p:txBody>
          <a:bodyPr wrap="square" rtlCol="0">
            <a:spAutoFit/>
          </a:bodyPr>
          <a:lstStyle/>
          <a:p>
            <a:r>
              <a:rPr lang="en-US" u="sng" dirty="0" smtClean="0"/>
              <a:t>PECARN 7-Element Criteria for Omitting Abdominal CT:</a:t>
            </a:r>
          </a:p>
          <a:p>
            <a:pPr marL="285750" indent="-285750">
              <a:buFont typeface="Wingdings" panose="05000000000000000000" pitchFamily="2" charset="2"/>
              <a:buChar char="q"/>
            </a:pPr>
            <a:r>
              <a:rPr lang="en-US" dirty="0" smtClean="0"/>
              <a:t>Must be GCS 14-15</a:t>
            </a:r>
          </a:p>
          <a:p>
            <a:pPr marL="285750" indent="-285750">
              <a:buFont typeface="Wingdings" panose="05000000000000000000" pitchFamily="2" charset="2"/>
              <a:buChar char="q"/>
            </a:pPr>
            <a:r>
              <a:rPr lang="en-US" dirty="0" smtClean="0"/>
              <a:t>No abdominal pain</a:t>
            </a:r>
          </a:p>
          <a:p>
            <a:pPr marL="285750" indent="-285750">
              <a:buFont typeface="Wingdings" panose="05000000000000000000" pitchFamily="2" charset="2"/>
              <a:buChar char="q"/>
            </a:pPr>
            <a:r>
              <a:rPr lang="en-US" dirty="0" smtClean="0"/>
              <a:t>No vomiting</a:t>
            </a:r>
          </a:p>
          <a:p>
            <a:pPr marL="285750" indent="-285750">
              <a:buFont typeface="Wingdings" panose="05000000000000000000" pitchFamily="2" charset="2"/>
              <a:buChar char="q"/>
            </a:pPr>
            <a:r>
              <a:rPr lang="en-US" dirty="0" smtClean="0"/>
              <a:t>No abdominal tenderness</a:t>
            </a:r>
          </a:p>
          <a:p>
            <a:pPr marL="285750" indent="-285750">
              <a:buFont typeface="Wingdings" panose="05000000000000000000" pitchFamily="2" charset="2"/>
              <a:buChar char="q"/>
            </a:pPr>
            <a:r>
              <a:rPr lang="en-US" dirty="0" smtClean="0"/>
              <a:t>No chest wall tenderness</a:t>
            </a:r>
          </a:p>
          <a:p>
            <a:pPr marL="285750" indent="-285750">
              <a:buFont typeface="Wingdings" panose="05000000000000000000" pitchFamily="2" charset="2"/>
              <a:buChar char="q"/>
            </a:pPr>
            <a:r>
              <a:rPr lang="en-US" dirty="0" smtClean="0"/>
              <a:t>No abdominal bruising</a:t>
            </a:r>
          </a:p>
          <a:p>
            <a:pPr marL="285750" indent="-285750">
              <a:buFont typeface="Wingdings" panose="05000000000000000000" pitchFamily="2" charset="2"/>
              <a:buChar char="q"/>
            </a:pPr>
            <a:r>
              <a:rPr lang="en-US" dirty="0" smtClean="0"/>
              <a:t>Normal breath sounds bilaterally</a:t>
            </a:r>
          </a:p>
          <a:p>
            <a:r>
              <a:rPr lang="en-US" sz="1000" dirty="0" smtClean="0"/>
              <a:t>CT</a:t>
            </a:r>
            <a:r>
              <a:rPr lang="en-US" sz="1000" dirty="0"/>
              <a:t>= computed tomography; GCS= Glasgow Coma Scale; PECARN = Pediatric Emergency Care Applied Research Network. </a:t>
            </a:r>
            <a:endParaRPr lang="en-US" sz="1000" dirty="0" smtClean="0"/>
          </a:p>
          <a:p>
            <a:endParaRPr lang="en-US" sz="1000" dirty="0"/>
          </a:p>
          <a:p>
            <a:r>
              <a:rPr lang="en-US" sz="1000" dirty="0" smtClean="0"/>
              <a:t>Modified from Holmes, </a:t>
            </a:r>
            <a:r>
              <a:rPr lang="en-US" sz="1000" dirty="0"/>
              <a:t>et al. Identifying Children at Very Low Risk or Clinically Important Blunt Ab­dominal Injuries. Ann </a:t>
            </a:r>
            <a:r>
              <a:rPr lang="en-US" sz="1000" dirty="0" err="1"/>
              <a:t>Emerg</a:t>
            </a:r>
            <a:r>
              <a:rPr lang="en-US" sz="1000" dirty="0"/>
              <a:t> Med 2013. </a:t>
            </a:r>
            <a:r>
              <a:rPr lang="en-US" sz="1000" dirty="0" smtClean="0"/>
              <a:t>Taken from </a:t>
            </a:r>
            <a:r>
              <a:rPr lang="en-US" sz="1000" dirty="0" err="1" smtClean="0"/>
              <a:t>Notrica</a:t>
            </a:r>
            <a:r>
              <a:rPr lang="en-US" sz="1000" dirty="0" smtClean="0"/>
              <a:t>. Evidence-based management of pediatric solid organ injury. Seminars in Ped </a:t>
            </a:r>
            <a:r>
              <a:rPr lang="en-US" sz="1000" dirty="0" err="1" smtClean="0"/>
              <a:t>Surg</a:t>
            </a:r>
            <a:r>
              <a:rPr lang="en-US" sz="1000" dirty="0" smtClean="0"/>
              <a:t> 2022.</a:t>
            </a:r>
            <a:endParaRPr lang="en-US" sz="1000" dirty="0"/>
          </a:p>
        </p:txBody>
      </p:sp>
      <p:sp>
        <p:nvSpPr>
          <p:cNvPr id="18" name="TextBox 17"/>
          <p:cNvSpPr txBox="1"/>
          <p:nvPr/>
        </p:nvSpPr>
        <p:spPr>
          <a:xfrm>
            <a:off x="5083429" y="751497"/>
            <a:ext cx="3431921" cy="1015663"/>
          </a:xfrm>
          <a:prstGeom prst="rect">
            <a:avLst/>
          </a:prstGeom>
          <a:noFill/>
        </p:spPr>
        <p:txBody>
          <a:bodyPr wrap="square" rtlCol="0">
            <a:spAutoFit/>
          </a:bodyPr>
          <a:lstStyle/>
          <a:p>
            <a:r>
              <a:rPr lang="en-US" sz="2000" b="1" dirty="0" smtClean="0"/>
              <a:t>Tools for Determining Need for Abdominal CT in Children with Blunt Abdominal Trauma</a:t>
            </a:r>
            <a:endParaRPr lang="en-US" sz="2000" b="1" dirty="0"/>
          </a:p>
        </p:txBody>
      </p:sp>
      <p:sp>
        <p:nvSpPr>
          <p:cNvPr id="19" name="Rectangle 18"/>
          <p:cNvSpPr/>
          <p:nvPr/>
        </p:nvSpPr>
        <p:spPr>
          <a:xfrm>
            <a:off x="4851400" y="5767794"/>
            <a:ext cx="4180960" cy="553998"/>
          </a:xfrm>
          <a:prstGeom prst="rect">
            <a:avLst/>
          </a:prstGeom>
        </p:spPr>
        <p:txBody>
          <a:bodyPr wrap="square">
            <a:spAutoFit/>
          </a:bodyPr>
          <a:lstStyle/>
          <a:p>
            <a:r>
              <a:rPr lang="en-US" sz="1000" dirty="0" smtClean="0"/>
              <a:t>5-Element Prediction Model is modified </a:t>
            </a:r>
            <a:r>
              <a:rPr lang="en-US" sz="1000" dirty="0"/>
              <a:t>from </a:t>
            </a:r>
            <a:r>
              <a:rPr lang="en-US" sz="1000" dirty="0" err="1"/>
              <a:t>Streck</a:t>
            </a:r>
            <a:r>
              <a:rPr lang="en-US" sz="1000" dirty="0"/>
              <a:t> </a:t>
            </a:r>
            <a:r>
              <a:rPr lang="en-US" sz="1000" dirty="0" smtClean="0"/>
              <a:t>CJ, </a:t>
            </a:r>
            <a:r>
              <a:rPr lang="en-US" sz="1000" dirty="0"/>
              <a:t>et al. Identifying Children at Very Low Risk for Blunt </a:t>
            </a:r>
            <a:r>
              <a:rPr lang="en-US" sz="1000" dirty="0" err="1" smtClean="0"/>
              <a:t>lntra</a:t>
            </a:r>
            <a:r>
              <a:rPr lang="en-US" sz="1000" dirty="0" smtClean="0"/>
              <a:t>-Abdominal </a:t>
            </a:r>
            <a:r>
              <a:rPr lang="en-US" sz="1000" dirty="0"/>
              <a:t>Injury in </a:t>
            </a:r>
            <a:r>
              <a:rPr lang="en-US" sz="1000" dirty="0" smtClean="0"/>
              <a:t>whom </a:t>
            </a:r>
            <a:r>
              <a:rPr lang="en-US" sz="1000" dirty="0"/>
              <a:t>CT of the Abdomen Can Be Avoided Safely. J Am </a:t>
            </a:r>
            <a:r>
              <a:rPr lang="en-US" sz="1000" dirty="0" err="1"/>
              <a:t>Coll</a:t>
            </a:r>
            <a:r>
              <a:rPr lang="en-US" sz="1000" dirty="0"/>
              <a:t> </a:t>
            </a:r>
            <a:r>
              <a:rPr lang="en-US" sz="1000" dirty="0" err="1"/>
              <a:t>Surg</a:t>
            </a:r>
            <a:r>
              <a:rPr lang="en-US" sz="1000" dirty="0"/>
              <a:t> 2017;224( 4):449-58 e3. </a:t>
            </a:r>
          </a:p>
        </p:txBody>
      </p:sp>
      <p:sp>
        <p:nvSpPr>
          <p:cNvPr id="20" name="Right Arrow 19"/>
          <p:cNvSpPr/>
          <p:nvPr/>
        </p:nvSpPr>
        <p:spPr>
          <a:xfrm rot="5400000">
            <a:off x="924411" y="1527447"/>
            <a:ext cx="480189" cy="696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t>YES</a:t>
            </a:r>
            <a:endParaRPr lang="en-US" sz="1200" dirty="0"/>
          </a:p>
        </p:txBody>
      </p:sp>
      <p:sp>
        <p:nvSpPr>
          <p:cNvPr id="21" name="Right Arrow 20"/>
          <p:cNvSpPr/>
          <p:nvPr/>
        </p:nvSpPr>
        <p:spPr>
          <a:xfrm rot="5400000">
            <a:off x="953129" y="2631957"/>
            <a:ext cx="480189" cy="696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t>YES</a:t>
            </a:r>
            <a:endParaRPr lang="en-US" sz="1200" dirty="0"/>
          </a:p>
        </p:txBody>
      </p:sp>
      <p:sp>
        <p:nvSpPr>
          <p:cNvPr id="22" name="Right Arrow 21"/>
          <p:cNvSpPr/>
          <p:nvPr/>
        </p:nvSpPr>
        <p:spPr>
          <a:xfrm rot="5400000">
            <a:off x="924410" y="3554766"/>
            <a:ext cx="480189" cy="696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t>YES</a:t>
            </a:r>
            <a:endParaRPr lang="en-US" sz="1200" dirty="0"/>
          </a:p>
        </p:txBody>
      </p:sp>
      <p:sp>
        <p:nvSpPr>
          <p:cNvPr id="23" name="Right Arrow 22"/>
          <p:cNvSpPr/>
          <p:nvPr/>
        </p:nvSpPr>
        <p:spPr>
          <a:xfrm rot="5400000">
            <a:off x="924410" y="4684691"/>
            <a:ext cx="480189" cy="696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t>YES</a:t>
            </a:r>
            <a:endParaRPr lang="en-US" sz="1200" dirty="0"/>
          </a:p>
        </p:txBody>
      </p:sp>
      <p:sp>
        <p:nvSpPr>
          <p:cNvPr id="24" name="Rectangle 23"/>
          <p:cNvSpPr/>
          <p:nvPr/>
        </p:nvSpPr>
        <p:spPr>
          <a:xfrm>
            <a:off x="881498" y="5821153"/>
            <a:ext cx="566014" cy="14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81498" y="6018249"/>
            <a:ext cx="566014" cy="14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28"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
        <p:nvSpPr>
          <p:cNvPr id="29" name="TextBox 28"/>
          <p:cNvSpPr txBox="1"/>
          <p:nvPr/>
        </p:nvSpPr>
        <p:spPr>
          <a:xfrm>
            <a:off x="4842490" y="6346382"/>
            <a:ext cx="2735177" cy="523220"/>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Tree>
    <p:extLst>
      <p:ext uri="{BB962C8B-B14F-4D97-AF65-F5344CB8AC3E}">
        <p14:creationId xmlns:p14="http://schemas.microsoft.com/office/powerpoint/2010/main" val="3205503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15</a:t>
            </a:fld>
            <a:endParaRPr lang="en-US"/>
          </a:p>
        </p:txBody>
      </p:sp>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3308"/>
            <a:ext cx="9144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innesota Metropolitan Regional Trauma Advisor Committee MMRT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203" y="6198298"/>
            <a:ext cx="7262447" cy="246221"/>
          </a:xfrm>
          <a:prstGeom prst="rect">
            <a:avLst/>
          </a:prstGeom>
        </p:spPr>
        <p:txBody>
          <a:bodyPr wrap="square">
            <a:spAutoFit/>
          </a:bodyPr>
          <a:lstStyle/>
          <a:p>
            <a:r>
              <a:rPr lang="en-US" sz="1000" b="1" dirty="0" smtClean="0"/>
              <a:t>References: </a:t>
            </a:r>
            <a:r>
              <a:rPr lang="en-US" sz="1000" dirty="0" smtClean="0"/>
              <a:t>Pediatric Trauma Society. https</a:t>
            </a:r>
            <a:r>
              <a:rPr lang="en-US" sz="1000" dirty="0"/>
              <a:t>://pediatrictraumasociety.org/multimedia/files/guidelines/Liver-Visual-Abstract.jpg</a:t>
            </a:r>
          </a:p>
        </p:txBody>
      </p:sp>
      <p:sp>
        <p:nvSpPr>
          <p:cNvPr id="8" name="TextBox 7"/>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9"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1956168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16</a:t>
            </a:fld>
            <a:endParaRPr lang="en-US"/>
          </a:p>
        </p:txBody>
      </p:sp>
      <p:sp>
        <p:nvSpPr>
          <p:cNvPr id="4" name="TextBox 3"/>
          <p:cNvSpPr txBox="1"/>
          <p:nvPr/>
        </p:nvSpPr>
        <p:spPr>
          <a:xfrm>
            <a:off x="6329775" y="466649"/>
            <a:ext cx="2010487" cy="1107996"/>
          </a:xfrm>
          <a:prstGeom prst="rect">
            <a:avLst/>
          </a:prstGeom>
          <a:noFill/>
          <a:ln>
            <a:solidFill>
              <a:schemeClr val="tx1"/>
            </a:solidFill>
          </a:ln>
        </p:spPr>
        <p:txBody>
          <a:bodyPr wrap="none" rtlCol="0">
            <a:spAutoFit/>
          </a:bodyPr>
          <a:lstStyle/>
          <a:p>
            <a:r>
              <a:rPr lang="en-US" sz="1100" dirty="0" smtClean="0"/>
              <a:t>Age &lt; 5 years:</a:t>
            </a:r>
          </a:p>
          <a:p>
            <a:r>
              <a:rPr lang="en-US" sz="1100" dirty="0" smtClean="0"/>
              <a:t>Torso ecchymosis, seat belt sign</a:t>
            </a:r>
          </a:p>
          <a:p>
            <a:r>
              <a:rPr lang="en-US" sz="1100" dirty="0" smtClean="0"/>
              <a:t>Abdominal pain or tenderness</a:t>
            </a:r>
          </a:p>
          <a:p>
            <a:r>
              <a:rPr lang="en-US" sz="1100" dirty="0" smtClean="0"/>
              <a:t>Abdominal distention or rigidity</a:t>
            </a:r>
          </a:p>
          <a:p>
            <a:r>
              <a:rPr lang="en-US" sz="1100" dirty="0" smtClean="0"/>
              <a:t>Emesis</a:t>
            </a:r>
          </a:p>
          <a:p>
            <a:r>
              <a:rPr lang="en-US" sz="1100" dirty="0" smtClean="0"/>
              <a:t>Concerning mechanism*</a:t>
            </a:r>
          </a:p>
        </p:txBody>
      </p:sp>
      <p:sp>
        <p:nvSpPr>
          <p:cNvPr id="5" name="TextBox 4"/>
          <p:cNvSpPr txBox="1"/>
          <p:nvPr/>
        </p:nvSpPr>
        <p:spPr>
          <a:xfrm>
            <a:off x="1639103" y="466649"/>
            <a:ext cx="2010487" cy="1107996"/>
          </a:xfrm>
          <a:prstGeom prst="rect">
            <a:avLst/>
          </a:prstGeom>
          <a:noFill/>
          <a:ln>
            <a:solidFill>
              <a:schemeClr val="tx1"/>
            </a:solidFill>
          </a:ln>
        </p:spPr>
        <p:txBody>
          <a:bodyPr wrap="none" rtlCol="0">
            <a:spAutoFit/>
          </a:bodyPr>
          <a:lstStyle/>
          <a:p>
            <a:r>
              <a:rPr lang="en-US" sz="1100" dirty="0" smtClean="0"/>
              <a:t>Age </a:t>
            </a:r>
            <a:r>
              <a:rPr lang="en-US" sz="1100" u="sng" dirty="0" smtClean="0"/>
              <a:t>&gt;</a:t>
            </a:r>
            <a:r>
              <a:rPr lang="en-US" sz="1100" dirty="0" smtClean="0"/>
              <a:t> 5 years:</a:t>
            </a:r>
          </a:p>
          <a:p>
            <a:r>
              <a:rPr lang="en-US" sz="1100" dirty="0" smtClean="0"/>
              <a:t>Torso ecchymosis, seat belt sign</a:t>
            </a:r>
          </a:p>
          <a:p>
            <a:r>
              <a:rPr lang="en-US" sz="1100" dirty="0" smtClean="0"/>
              <a:t>Abdominal pain or tenderness</a:t>
            </a:r>
          </a:p>
          <a:p>
            <a:r>
              <a:rPr lang="en-US" sz="1100" dirty="0" smtClean="0"/>
              <a:t>Abdominal distention or rigidity</a:t>
            </a:r>
          </a:p>
          <a:p>
            <a:r>
              <a:rPr lang="en-US" sz="1100" dirty="0" smtClean="0"/>
              <a:t>Emesis</a:t>
            </a:r>
          </a:p>
          <a:p>
            <a:r>
              <a:rPr lang="en-US" sz="1100" dirty="0" smtClean="0"/>
              <a:t>Concerning mechanism*</a:t>
            </a:r>
          </a:p>
        </p:txBody>
      </p:sp>
      <p:sp>
        <p:nvSpPr>
          <p:cNvPr id="6" name="TextBox 5"/>
          <p:cNvSpPr txBox="1"/>
          <p:nvPr/>
        </p:nvSpPr>
        <p:spPr>
          <a:xfrm>
            <a:off x="7003840" y="1751882"/>
            <a:ext cx="670376" cy="261610"/>
          </a:xfrm>
          <a:prstGeom prst="rect">
            <a:avLst/>
          </a:prstGeom>
          <a:noFill/>
          <a:ln>
            <a:solidFill>
              <a:schemeClr val="tx1"/>
            </a:solidFill>
          </a:ln>
        </p:spPr>
        <p:txBody>
          <a:bodyPr wrap="none" rtlCol="0">
            <a:spAutoFit/>
          </a:bodyPr>
          <a:lstStyle/>
          <a:p>
            <a:r>
              <a:rPr lang="en-US" sz="1100" b="1" dirty="0" smtClean="0"/>
              <a:t>Transfer</a:t>
            </a:r>
          </a:p>
        </p:txBody>
      </p:sp>
      <p:sp>
        <p:nvSpPr>
          <p:cNvPr id="7" name="TextBox 6"/>
          <p:cNvSpPr txBox="1"/>
          <p:nvPr/>
        </p:nvSpPr>
        <p:spPr>
          <a:xfrm>
            <a:off x="6268810" y="2218816"/>
            <a:ext cx="2132418" cy="1446550"/>
          </a:xfrm>
          <a:prstGeom prst="rect">
            <a:avLst/>
          </a:prstGeom>
          <a:noFill/>
          <a:ln w="28575">
            <a:solidFill>
              <a:srgbClr val="C00000"/>
            </a:solidFill>
          </a:ln>
        </p:spPr>
        <p:txBody>
          <a:bodyPr wrap="square" rtlCol="0">
            <a:spAutoFit/>
          </a:bodyPr>
          <a:lstStyle/>
          <a:p>
            <a:r>
              <a:rPr lang="en-US" sz="1100" dirty="0" smtClean="0">
                <a:solidFill>
                  <a:srgbClr val="C00000"/>
                </a:solidFill>
              </a:rPr>
              <a:t>If hemodynamically unstable: Normal saline 20ml/kg</a:t>
            </a:r>
          </a:p>
          <a:p>
            <a:endParaRPr lang="en-US" sz="1100" dirty="0" smtClean="0">
              <a:solidFill>
                <a:srgbClr val="C00000"/>
              </a:solidFill>
            </a:endParaRPr>
          </a:p>
          <a:p>
            <a:r>
              <a:rPr lang="en-US" sz="1100" dirty="0" smtClean="0">
                <a:solidFill>
                  <a:srgbClr val="C00000"/>
                </a:solidFill>
              </a:rPr>
              <a:t>If hemodynamics not improved: 10-20ml/kg PRBC</a:t>
            </a:r>
          </a:p>
          <a:p>
            <a:endParaRPr lang="en-US" sz="1100" dirty="0" smtClean="0">
              <a:solidFill>
                <a:srgbClr val="C00000"/>
              </a:solidFill>
            </a:endParaRPr>
          </a:p>
          <a:p>
            <a:r>
              <a:rPr lang="en-US" sz="1100" dirty="0" smtClean="0">
                <a:solidFill>
                  <a:srgbClr val="C00000"/>
                </a:solidFill>
              </a:rPr>
              <a:t>Repeat transfusion as needed and continue during transport</a:t>
            </a:r>
          </a:p>
        </p:txBody>
      </p:sp>
      <p:sp>
        <p:nvSpPr>
          <p:cNvPr id="8" name="TextBox 7"/>
          <p:cNvSpPr txBox="1"/>
          <p:nvPr/>
        </p:nvSpPr>
        <p:spPr>
          <a:xfrm>
            <a:off x="1819442" y="1786818"/>
            <a:ext cx="1649811" cy="261610"/>
          </a:xfrm>
          <a:prstGeom prst="rect">
            <a:avLst/>
          </a:prstGeom>
          <a:noFill/>
          <a:ln>
            <a:solidFill>
              <a:schemeClr val="tx1"/>
            </a:solidFill>
          </a:ln>
        </p:spPr>
        <p:txBody>
          <a:bodyPr wrap="none" rtlCol="0">
            <a:spAutoFit/>
          </a:bodyPr>
          <a:lstStyle/>
          <a:p>
            <a:r>
              <a:rPr lang="en-US" sz="1100" dirty="0" smtClean="0"/>
              <a:t>Hemodynamically stable?</a:t>
            </a:r>
          </a:p>
        </p:txBody>
      </p:sp>
      <p:sp>
        <p:nvSpPr>
          <p:cNvPr id="9" name="TextBox 8"/>
          <p:cNvSpPr txBox="1"/>
          <p:nvPr/>
        </p:nvSpPr>
        <p:spPr>
          <a:xfrm>
            <a:off x="2070206" y="2264427"/>
            <a:ext cx="378630" cy="261610"/>
          </a:xfrm>
          <a:prstGeom prst="rect">
            <a:avLst/>
          </a:prstGeom>
          <a:noFill/>
          <a:ln>
            <a:solidFill>
              <a:schemeClr val="tx1"/>
            </a:solidFill>
          </a:ln>
        </p:spPr>
        <p:txBody>
          <a:bodyPr wrap="none" rtlCol="0">
            <a:spAutoFit/>
          </a:bodyPr>
          <a:lstStyle/>
          <a:p>
            <a:r>
              <a:rPr lang="en-US" sz="1100" dirty="0" smtClean="0"/>
              <a:t>Yes</a:t>
            </a:r>
          </a:p>
        </p:txBody>
      </p:sp>
      <p:sp>
        <p:nvSpPr>
          <p:cNvPr id="10" name="TextBox 9"/>
          <p:cNvSpPr txBox="1"/>
          <p:nvPr/>
        </p:nvSpPr>
        <p:spPr>
          <a:xfrm>
            <a:off x="2827466" y="2264427"/>
            <a:ext cx="349776" cy="261610"/>
          </a:xfrm>
          <a:prstGeom prst="rect">
            <a:avLst/>
          </a:prstGeom>
          <a:noFill/>
          <a:ln>
            <a:solidFill>
              <a:schemeClr val="tx1"/>
            </a:solidFill>
          </a:ln>
        </p:spPr>
        <p:txBody>
          <a:bodyPr wrap="none" rtlCol="0">
            <a:spAutoFit/>
          </a:bodyPr>
          <a:lstStyle/>
          <a:p>
            <a:r>
              <a:rPr lang="en-US" sz="1100" dirty="0" smtClean="0"/>
              <a:t>No</a:t>
            </a:r>
          </a:p>
        </p:txBody>
      </p:sp>
      <p:sp>
        <p:nvSpPr>
          <p:cNvPr id="11" name="TextBox 10"/>
          <p:cNvSpPr txBox="1"/>
          <p:nvPr/>
        </p:nvSpPr>
        <p:spPr>
          <a:xfrm>
            <a:off x="3975129" y="2811286"/>
            <a:ext cx="670376" cy="261610"/>
          </a:xfrm>
          <a:prstGeom prst="rect">
            <a:avLst/>
          </a:prstGeom>
          <a:noFill/>
          <a:ln>
            <a:solidFill>
              <a:schemeClr val="tx1"/>
            </a:solidFill>
          </a:ln>
        </p:spPr>
        <p:txBody>
          <a:bodyPr wrap="none" rtlCol="0">
            <a:spAutoFit/>
          </a:bodyPr>
          <a:lstStyle/>
          <a:p>
            <a:r>
              <a:rPr lang="en-US" sz="1100" b="1" dirty="0" smtClean="0"/>
              <a:t>Transfer</a:t>
            </a:r>
          </a:p>
        </p:txBody>
      </p:sp>
      <p:sp>
        <p:nvSpPr>
          <p:cNvPr id="12" name="TextBox 11"/>
          <p:cNvSpPr txBox="1"/>
          <p:nvPr/>
        </p:nvSpPr>
        <p:spPr>
          <a:xfrm>
            <a:off x="853380" y="2584016"/>
            <a:ext cx="1096390" cy="430887"/>
          </a:xfrm>
          <a:prstGeom prst="rect">
            <a:avLst/>
          </a:prstGeom>
          <a:noFill/>
          <a:ln>
            <a:solidFill>
              <a:schemeClr val="tx1"/>
            </a:solidFill>
          </a:ln>
        </p:spPr>
        <p:txBody>
          <a:bodyPr wrap="square" rtlCol="0">
            <a:spAutoFit/>
          </a:bodyPr>
          <a:lstStyle/>
          <a:p>
            <a:r>
              <a:rPr lang="en-US" sz="1100" dirty="0" smtClean="0"/>
              <a:t>CT of abdomen with IV contrast</a:t>
            </a:r>
          </a:p>
        </p:txBody>
      </p:sp>
      <p:sp>
        <p:nvSpPr>
          <p:cNvPr id="13" name="TextBox 12"/>
          <p:cNvSpPr txBox="1"/>
          <p:nvPr/>
        </p:nvSpPr>
        <p:spPr>
          <a:xfrm>
            <a:off x="569348" y="3147415"/>
            <a:ext cx="1664455" cy="1107996"/>
          </a:xfrm>
          <a:prstGeom prst="rect">
            <a:avLst/>
          </a:prstGeom>
          <a:noFill/>
          <a:ln>
            <a:solidFill>
              <a:schemeClr val="tx1"/>
            </a:solidFill>
          </a:ln>
        </p:spPr>
        <p:txBody>
          <a:bodyPr wrap="square" rtlCol="0">
            <a:spAutoFit/>
          </a:bodyPr>
          <a:lstStyle/>
          <a:p>
            <a:r>
              <a:rPr lang="en-US" sz="1100" b="1" dirty="0" smtClean="0"/>
              <a:t>ANY of the following:</a:t>
            </a:r>
          </a:p>
          <a:p>
            <a:pPr marL="171450" indent="-171450">
              <a:buFont typeface="Arial" panose="020B0604020202020204" pitchFamily="34" charset="0"/>
              <a:buChar char="•"/>
            </a:pPr>
            <a:r>
              <a:rPr lang="en-US" sz="1100" dirty="0" smtClean="0"/>
              <a:t>Free air</a:t>
            </a:r>
          </a:p>
          <a:p>
            <a:pPr marL="171450" indent="-171450">
              <a:buFont typeface="Arial" panose="020B0604020202020204" pitchFamily="34" charset="0"/>
              <a:buChar char="•"/>
            </a:pPr>
            <a:r>
              <a:rPr lang="en-US" sz="1100" dirty="0" smtClean="0"/>
              <a:t>Pancreas injury</a:t>
            </a:r>
          </a:p>
          <a:p>
            <a:pPr marL="171450" indent="-171450">
              <a:buFont typeface="Arial" panose="020B0604020202020204" pitchFamily="34" charset="0"/>
              <a:buChar char="•"/>
            </a:pPr>
            <a:r>
              <a:rPr lang="en-US" sz="1100" dirty="0" smtClean="0"/>
              <a:t>Hollow organ injury</a:t>
            </a:r>
          </a:p>
          <a:p>
            <a:pPr marL="171450" indent="-171450">
              <a:buFont typeface="Arial" panose="020B0604020202020204" pitchFamily="34" charset="0"/>
              <a:buChar char="•"/>
            </a:pPr>
            <a:r>
              <a:rPr lang="en-US" sz="1100" dirty="0" smtClean="0"/>
              <a:t>Solid organ injury Grade </a:t>
            </a:r>
            <a:r>
              <a:rPr lang="en-US" sz="1100" u="sng" dirty="0" smtClean="0"/>
              <a:t>&gt;</a:t>
            </a:r>
            <a:r>
              <a:rPr lang="en-US" sz="1100" dirty="0" smtClean="0"/>
              <a:t>3 or higher</a:t>
            </a:r>
          </a:p>
        </p:txBody>
      </p:sp>
      <p:sp>
        <p:nvSpPr>
          <p:cNvPr id="15" name="TextBox 14"/>
          <p:cNvSpPr txBox="1"/>
          <p:nvPr/>
        </p:nvSpPr>
        <p:spPr>
          <a:xfrm>
            <a:off x="2623724" y="3571170"/>
            <a:ext cx="378630" cy="261610"/>
          </a:xfrm>
          <a:prstGeom prst="rect">
            <a:avLst/>
          </a:prstGeom>
          <a:noFill/>
          <a:ln>
            <a:solidFill>
              <a:schemeClr val="tx1"/>
            </a:solidFill>
          </a:ln>
        </p:spPr>
        <p:txBody>
          <a:bodyPr wrap="none" rtlCol="0">
            <a:spAutoFit/>
          </a:bodyPr>
          <a:lstStyle/>
          <a:p>
            <a:r>
              <a:rPr lang="en-US" sz="1100" dirty="0" smtClean="0"/>
              <a:t>Yes</a:t>
            </a:r>
          </a:p>
        </p:txBody>
      </p:sp>
      <p:sp>
        <p:nvSpPr>
          <p:cNvPr id="17" name="TextBox 16"/>
          <p:cNvSpPr txBox="1"/>
          <p:nvPr/>
        </p:nvSpPr>
        <p:spPr>
          <a:xfrm>
            <a:off x="569348" y="4431120"/>
            <a:ext cx="2101857" cy="938719"/>
          </a:xfrm>
          <a:prstGeom prst="rect">
            <a:avLst/>
          </a:prstGeom>
          <a:noFill/>
          <a:ln>
            <a:solidFill>
              <a:schemeClr val="tx1"/>
            </a:solidFill>
          </a:ln>
        </p:spPr>
        <p:txBody>
          <a:bodyPr wrap="none" rtlCol="0">
            <a:spAutoFit/>
          </a:bodyPr>
          <a:lstStyle/>
          <a:p>
            <a:r>
              <a:rPr lang="en-US" sz="1100" b="1" dirty="0" smtClean="0"/>
              <a:t>Recommend transfer if:</a:t>
            </a:r>
          </a:p>
          <a:p>
            <a:pPr marL="171450" indent="-171450">
              <a:buFont typeface="Arial" panose="020B0604020202020204" pitchFamily="34" charset="0"/>
              <a:buChar char="•"/>
            </a:pPr>
            <a:r>
              <a:rPr lang="en-US" sz="1100" dirty="0" smtClean="0"/>
              <a:t>CT negative with symptoms</a:t>
            </a:r>
          </a:p>
          <a:p>
            <a:pPr marL="171450" indent="-171450">
              <a:buFont typeface="Arial" panose="020B0604020202020204" pitchFamily="34" charset="0"/>
              <a:buChar char="•"/>
            </a:pPr>
            <a:r>
              <a:rPr lang="en-US" sz="1100" dirty="0" smtClean="0"/>
              <a:t>Solid organ injury Grade 1 or 2</a:t>
            </a:r>
          </a:p>
          <a:p>
            <a:pPr marL="171450" indent="-171450">
              <a:buFont typeface="Arial" panose="020B0604020202020204" pitchFamily="34" charset="0"/>
              <a:buChar char="•"/>
            </a:pPr>
            <a:r>
              <a:rPr lang="en-US" sz="1100" dirty="0" smtClean="0"/>
              <a:t>**Seatbelt sign</a:t>
            </a:r>
          </a:p>
          <a:p>
            <a:pPr marL="171450" indent="-171450">
              <a:buFont typeface="Arial" panose="020B0604020202020204" pitchFamily="34" charset="0"/>
              <a:buChar char="•"/>
            </a:pPr>
            <a:r>
              <a:rPr lang="en-US" sz="1100" dirty="0" smtClean="0"/>
              <a:t>Suspected physical child abuse</a:t>
            </a:r>
            <a:endParaRPr lang="en-US" sz="1100" dirty="0"/>
          </a:p>
        </p:txBody>
      </p:sp>
      <p:sp>
        <p:nvSpPr>
          <p:cNvPr id="18" name="TextBox 17"/>
          <p:cNvSpPr txBox="1"/>
          <p:nvPr/>
        </p:nvSpPr>
        <p:spPr>
          <a:xfrm>
            <a:off x="4327012" y="805352"/>
            <a:ext cx="1325340" cy="430887"/>
          </a:xfrm>
          <a:prstGeom prst="rect">
            <a:avLst/>
          </a:prstGeom>
          <a:noFill/>
          <a:ln>
            <a:solidFill>
              <a:schemeClr val="tx1"/>
            </a:solidFill>
          </a:ln>
        </p:spPr>
        <p:txBody>
          <a:bodyPr wrap="square" rtlCol="0">
            <a:spAutoFit/>
          </a:bodyPr>
          <a:lstStyle/>
          <a:p>
            <a:r>
              <a:rPr lang="en-US" sz="1100" dirty="0" smtClean="0"/>
              <a:t>Is the child less than 5 years of age?</a:t>
            </a:r>
          </a:p>
        </p:txBody>
      </p:sp>
      <p:cxnSp>
        <p:nvCxnSpPr>
          <p:cNvPr id="30" name="Straight Arrow Connector 29"/>
          <p:cNvCxnSpPr>
            <a:stCxn id="18" idx="3"/>
            <a:endCxn id="63" idx="1"/>
          </p:cNvCxnSpPr>
          <p:nvPr/>
        </p:nvCxnSpPr>
        <p:spPr>
          <a:xfrm flipV="1">
            <a:off x="5652352" y="1017783"/>
            <a:ext cx="139093" cy="3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1"/>
            <a:endCxn id="58" idx="3"/>
          </p:cNvCxnSpPr>
          <p:nvPr/>
        </p:nvCxnSpPr>
        <p:spPr>
          <a:xfrm flipH="1" flipV="1">
            <a:off x="4187919" y="1020401"/>
            <a:ext cx="139093" cy="3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2"/>
            <a:endCxn id="8" idx="0"/>
          </p:cNvCxnSpPr>
          <p:nvPr/>
        </p:nvCxnSpPr>
        <p:spPr>
          <a:xfrm>
            <a:off x="2644347" y="1574645"/>
            <a:ext cx="1" cy="2121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8" idx="2"/>
            <a:endCxn id="10" idx="1"/>
          </p:cNvCxnSpPr>
          <p:nvPr/>
        </p:nvCxnSpPr>
        <p:spPr>
          <a:xfrm rot="16200000" flipH="1">
            <a:off x="2562505" y="2130271"/>
            <a:ext cx="346804" cy="18311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8" idx="2"/>
            <a:endCxn id="9" idx="3"/>
          </p:cNvCxnSpPr>
          <p:nvPr/>
        </p:nvCxnSpPr>
        <p:spPr>
          <a:xfrm rot="5400000">
            <a:off x="2373190" y="2124074"/>
            <a:ext cx="346804" cy="19551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0" idx="3"/>
            <a:endCxn id="11" idx="1"/>
          </p:cNvCxnSpPr>
          <p:nvPr/>
        </p:nvCxnSpPr>
        <p:spPr>
          <a:xfrm>
            <a:off x="3177242" y="2395232"/>
            <a:ext cx="797887" cy="54685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3"/>
            <a:endCxn id="7" idx="1"/>
          </p:cNvCxnSpPr>
          <p:nvPr/>
        </p:nvCxnSpPr>
        <p:spPr>
          <a:xfrm>
            <a:off x="4645505" y="2942091"/>
            <a:ext cx="16233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3" idx="3"/>
            <a:endCxn id="15" idx="1"/>
          </p:cNvCxnSpPr>
          <p:nvPr/>
        </p:nvCxnSpPr>
        <p:spPr>
          <a:xfrm>
            <a:off x="2233803" y="3701413"/>
            <a:ext cx="389921" cy="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15" idx="3"/>
            <a:endCxn id="11" idx="1"/>
          </p:cNvCxnSpPr>
          <p:nvPr/>
        </p:nvCxnSpPr>
        <p:spPr>
          <a:xfrm flipV="1">
            <a:off x="3002354" y="2942091"/>
            <a:ext cx="972775" cy="759884"/>
          </a:xfrm>
          <a:prstGeom prst="bentConnector3">
            <a:avLst>
              <a:gd name="adj1" fmla="val 591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9" idx="1"/>
            <a:endCxn id="12" idx="0"/>
          </p:cNvCxnSpPr>
          <p:nvPr/>
        </p:nvCxnSpPr>
        <p:spPr>
          <a:xfrm rot="10800000" flipV="1">
            <a:off x="1401576" y="2395232"/>
            <a:ext cx="668631" cy="18878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12" idx="1"/>
            <a:endCxn id="13" idx="1"/>
          </p:cNvCxnSpPr>
          <p:nvPr/>
        </p:nvCxnSpPr>
        <p:spPr>
          <a:xfrm rot="10800000" flipV="1">
            <a:off x="569348" y="2799459"/>
            <a:ext cx="284032" cy="901953"/>
          </a:xfrm>
          <a:prstGeom prst="bentConnector3">
            <a:avLst>
              <a:gd name="adj1" fmla="val 18048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2" idx="1"/>
            <a:endCxn id="17" idx="1"/>
          </p:cNvCxnSpPr>
          <p:nvPr/>
        </p:nvCxnSpPr>
        <p:spPr>
          <a:xfrm rot="10800000" flipV="1">
            <a:off x="569348" y="2799460"/>
            <a:ext cx="284032" cy="2101020"/>
          </a:xfrm>
          <a:prstGeom prst="bentConnector3">
            <a:avLst>
              <a:gd name="adj1" fmla="val 18048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69348" y="5561592"/>
            <a:ext cx="1186543" cy="261610"/>
          </a:xfrm>
          <a:prstGeom prst="rect">
            <a:avLst/>
          </a:prstGeom>
          <a:noFill/>
          <a:ln>
            <a:solidFill>
              <a:schemeClr val="tx1"/>
            </a:solidFill>
          </a:ln>
        </p:spPr>
        <p:txBody>
          <a:bodyPr wrap="none" rtlCol="0">
            <a:spAutoFit/>
          </a:bodyPr>
          <a:lstStyle/>
          <a:p>
            <a:r>
              <a:rPr lang="en-US" sz="1100" dirty="0" smtClean="0"/>
              <a:t>No findings on CT</a:t>
            </a:r>
            <a:endParaRPr lang="en-US" sz="1100" dirty="0"/>
          </a:p>
        </p:txBody>
      </p:sp>
      <p:cxnSp>
        <p:nvCxnSpPr>
          <p:cNvPr id="62" name="Elbow Connector 61"/>
          <p:cNvCxnSpPr>
            <a:stCxn id="12" idx="1"/>
            <a:endCxn id="60" idx="1"/>
          </p:cNvCxnSpPr>
          <p:nvPr/>
        </p:nvCxnSpPr>
        <p:spPr>
          <a:xfrm rot="10800000" flipV="1">
            <a:off x="569348" y="2799459"/>
            <a:ext cx="284032" cy="2892937"/>
          </a:xfrm>
          <a:prstGeom prst="bentConnector3">
            <a:avLst>
              <a:gd name="adj1" fmla="val 18048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0" idx="3"/>
            <a:endCxn id="66" idx="1"/>
          </p:cNvCxnSpPr>
          <p:nvPr/>
        </p:nvCxnSpPr>
        <p:spPr>
          <a:xfrm flipV="1">
            <a:off x="1755891" y="5692369"/>
            <a:ext cx="1562806" cy="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318697" y="5161454"/>
            <a:ext cx="1975221" cy="1061829"/>
          </a:xfrm>
          <a:prstGeom prst="rect">
            <a:avLst/>
          </a:prstGeom>
          <a:noFill/>
          <a:ln>
            <a:solidFill>
              <a:schemeClr val="tx1"/>
            </a:solidFill>
          </a:ln>
        </p:spPr>
        <p:txBody>
          <a:bodyPr wrap="none" rtlCol="0">
            <a:spAutoFit/>
          </a:bodyPr>
          <a:lstStyle/>
          <a:p>
            <a:r>
              <a:rPr lang="en-US" sz="1050" dirty="0" smtClean="0"/>
              <a:t>Patient meets discharge criteria:</a:t>
            </a:r>
          </a:p>
          <a:p>
            <a:pPr marL="171450" indent="-171450">
              <a:buFont typeface="Arial" panose="020B0604020202020204" pitchFamily="34" charset="0"/>
              <a:buChar char="•"/>
            </a:pPr>
            <a:r>
              <a:rPr lang="en-US" sz="1050" dirty="0" smtClean="0"/>
              <a:t>Baseline mental status</a:t>
            </a:r>
          </a:p>
          <a:p>
            <a:pPr marL="171450" indent="-171450">
              <a:buFont typeface="Arial" panose="020B0604020202020204" pitchFamily="34" charset="0"/>
              <a:buChar char="•"/>
            </a:pPr>
            <a:r>
              <a:rPr lang="en-US" sz="1050" dirty="0" smtClean="0"/>
              <a:t>Resolving, minor symptoms</a:t>
            </a:r>
          </a:p>
          <a:p>
            <a:pPr marL="171450" indent="-171450">
              <a:buFont typeface="Arial" panose="020B0604020202020204" pitchFamily="34" charset="0"/>
              <a:buChar char="•"/>
            </a:pPr>
            <a:r>
              <a:rPr lang="en-US" sz="1050" dirty="0" smtClean="0"/>
              <a:t>Tolerating oral intake</a:t>
            </a:r>
          </a:p>
          <a:p>
            <a:pPr marL="171450" indent="-171450">
              <a:buFont typeface="Arial" panose="020B0604020202020204" pitchFamily="34" charset="0"/>
              <a:buChar char="•"/>
            </a:pPr>
            <a:r>
              <a:rPr lang="en-US" sz="1050" dirty="0" smtClean="0"/>
              <a:t>Social support present</a:t>
            </a:r>
          </a:p>
          <a:p>
            <a:pPr marL="171450" indent="-171450">
              <a:buFont typeface="Arial" panose="020B0604020202020204" pitchFamily="34" charset="0"/>
              <a:buChar char="•"/>
            </a:pPr>
            <a:r>
              <a:rPr lang="en-US" sz="1050" dirty="0" smtClean="0"/>
              <a:t>No abuse or neglect concerns</a:t>
            </a:r>
          </a:p>
        </p:txBody>
      </p:sp>
      <p:sp>
        <p:nvSpPr>
          <p:cNvPr id="70" name="TextBox 69"/>
          <p:cNvSpPr txBox="1"/>
          <p:nvPr/>
        </p:nvSpPr>
        <p:spPr>
          <a:xfrm>
            <a:off x="5591588" y="5561563"/>
            <a:ext cx="378630" cy="261610"/>
          </a:xfrm>
          <a:prstGeom prst="rect">
            <a:avLst/>
          </a:prstGeom>
          <a:noFill/>
          <a:ln>
            <a:solidFill>
              <a:schemeClr val="tx1"/>
            </a:solidFill>
          </a:ln>
        </p:spPr>
        <p:txBody>
          <a:bodyPr wrap="none" rtlCol="0">
            <a:spAutoFit/>
          </a:bodyPr>
          <a:lstStyle/>
          <a:p>
            <a:r>
              <a:rPr lang="en-US" sz="1100" dirty="0" smtClean="0"/>
              <a:t>Yes</a:t>
            </a:r>
          </a:p>
        </p:txBody>
      </p:sp>
      <p:sp>
        <p:nvSpPr>
          <p:cNvPr id="71" name="TextBox 70"/>
          <p:cNvSpPr txBox="1"/>
          <p:nvPr/>
        </p:nvSpPr>
        <p:spPr>
          <a:xfrm>
            <a:off x="4131420" y="4124606"/>
            <a:ext cx="349776" cy="261610"/>
          </a:xfrm>
          <a:prstGeom prst="rect">
            <a:avLst/>
          </a:prstGeom>
          <a:noFill/>
          <a:ln>
            <a:solidFill>
              <a:schemeClr val="tx1"/>
            </a:solidFill>
          </a:ln>
        </p:spPr>
        <p:txBody>
          <a:bodyPr wrap="none" rtlCol="0">
            <a:spAutoFit/>
          </a:bodyPr>
          <a:lstStyle/>
          <a:p>
            <a:r>
              <a:rPr lang="en-US" sz="1100" dirty="0" smtClean="0"/>
              <a:t>No</a:t>
            </a:r>
          </a:p>
        </p:txBody>
      </p:sp>
      <p:cxnSp>
        <p:nvCxnSpPr>
          <p:cNvPr id="74" name="Straight Arrow Connector 73"/>
          <p:cNvCxnSpPr>
            <a:stCxn id="66" idx="3"/>
            <a:endCxn id="70" idx="1"/>
          </p:cNvCxnSpPr>
          <p:nvPr/>
        </p:nvCxnSpPr>
        <p:spPr>
          <a:xfrm flipV="1">
            <a:off x="5293918" y="5692368"/>
            <a:ext cx="29767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267888" y="5561563"/>
            <a:ext cx="744114" cy="261610"/>
          </a:xfrm>
          <a:prstGeom prst="rect">
            <a:avLst/>
          </a:prstGeom>
          <a:noFill/>
          <a:ln>
            <a:solidFill>
              <a:schemeClr val="tx1"/>
            </a:solidFill>
          </a:ln>
        </p:spPr>
        <p:txBody>
          <a:bodyPr wrap="none" rtlCol="0">
            <a:spAutoFit/>
          </a:bodyPr>
          <a:lstStyle/>
          <a:p>
            <a:r>
              <a:rPr lang="en-US" sz="1100" dirty="0" smtClean="0"/>
              <a:t>Discharge</a:t>
            </a:r>
          </a:p>
        </p:txBody>
      </p:sp>
      <p:cxnSp>
        <p:nvCxnSpPr>
          <p:cNvPr id="78" name="Straight Arrow Connector 77"/>
          <p:cNvCxnSpPr>
            <a:stCxn id="70" idx="3"/>
            <a:endCxn id="76" idx="1"/>
          </p:cNvCxnSpPr>
          <p:nvPr/>
        </p:nvCxnSpPr>
        <p:spPr>
          <a:xfrm>
            <a:off x="5970218" y="5692368"/>
            <a:ext cx="2976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6" idx="0"/>
            <a:endCxn id="71" idx="2"/>
          </p:cNvCxnSpPr>
          <p:nvPr/>
        </p:nvCxnSpPr>
        <p:spPr>
          <a:xfrm flipV="1">
            <a:off x="4306308" y="4386216"/>
            <a:ext cx="0" cy="775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1" idx="0"/>
            <a:endCxn id="11" idx="2"/>
          </p:cNvCxnSpPr>
          <p:nvPr/>
        </p:nvCxnSpPr>
        <p:spPr>
          <a:xfrm flipV="1">
            <a:off x="4306308" y="3072896"/>
            <a:ext cx="4009" cy="1051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893675" y="1482460"/>
            <a:ext cx="2137207" cy="1015663"/>
          </a:xfrm>
          <a:prstGeom prst="rect">
            <a:avLst/>
          </a:prstGeom>
          <a:noFill/>
          <a:ln w="38100">
            <a:solidFill>
              <a:schemeClr val="tx1"/>
            </a:solidFill>
          </a:ln>
        </p:spPr>
        <p:txBody>
          <a:bodyPr wrap="square" rtlCol="0">
            <a:spAutoFit/>
          </a:bodyPr>
          <a:lstStyle/>
          <a:p>
            <a:r>
              <a:rPr lang="en-US" sz="1000" b="1" dirty="0" smtClean="0"/>
              <a:t>*Concerning Mechanisms:</a:t>
            </a:r>
          </a:p>
          <a:p>
            <a:r>
              <a:rPr lang="en-US" sz="1000" dirty="0" smtClean="0"/>
              <a:t>Fall &gt;10 feet</a:t>
            </a:r>
          </a:p>
          <a:p>
            <a:r>
              <a:rPr lang="en-US" sz="1000" dirty="0" smtClean="0"/>
              <a:t>High speed motor vehicle collision</a:t>
            </a:r>
          </a:p>
          <a:p>
            <a:r>
              <a:rPr lang="en-US" sz="1000" dirty="0" smtClean="0"/>
              <a:t>Auto vs pedestrian</a:t>
            </a:r>
          </a:p>
          <a:p>
            <a:r>
              <a:rPr lang="en-US" sz="1000" dirty="0" smtClean="0"/>
              <a:t>Ejection from vehicle</a:t>
            </a:r>
          </a:p>
          <a:p>
            <a:r>
              <a:rPr lang="en-US" sz="1000" dirty="0" smtClean="0"/>
              <a:t>Physical child abuse</a:t>
            </a:r>
            <a:endParaRPr lang="en-US" sz="1000" dirty="0"/>
          </a:p>
        </p:txBody>
      </p:sp>
      <p:cxnSp>
        <p:nvCxnSpPr>
          <p:cNvPr id="104" name="Straight Arrow Connector 103"/>
          <p:cNvCxnSpPr>
            <a:stCxn id="4" idx="2"/>
            <a:endCxn id="6" idx="0"/>
          </p:cNvCxnSpPr>
          <p:nvPr/>
        </p:nvCxnSpPr>
        <p:spPr>
          <a:xfrm>
            <a:off x="7335019" y="1574645"/>
            <a:ext cx="4009" cy="177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6" idx="2"/>
            <a:endCxn id="7" idx="0"/>
          </p:cNvCxnSpPr>
          <p:nvPr/>
        </p:nvCxnSpPr>
        <p:spPr>
          <a:xfrm flipH="1">
            <a:off x="7335019" y="2013492"/>
            <a:ext cx="4009" cy="205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177553" y="52666"/>
            <a:ext cx="8637973" cy="369332"/>
          </a:xfrm>
          <a:prstGeom prst="rect">
            <a:avLst/>
          </a:prstGeom>
          <a:noFill/>
        </p:spPr>
        <p:txBody>
          <a:bodyPr wrap="square" rtlCol="0">
            <a:spAutoFit/>
          </a:bodyPr>
          <a:lstStyle/>
          <a:p>
            <a:pPr algn="ctr"/>
            <a:r>
              <a:rPr lang="en-US" dirty="0" smtClean="0"/>
              <a:t>Pediatric Isolated Blunt Abdominal Injury Clinical Guideline</a:t>
            </a:r>
            <a:endParaRPr lang="en-US" dirty="0"/>
          </a:p>
        </p:txBody>
      </p:sp>
      <p:sp>
        <p:nvSpPr>
          <p:cNvPr id="114" name="TextBox 113"/>
          <p:cNvSpPr txBox="1"/>
          <p:nvPr/>
        </p:nvSpPr>
        <p:spPr>
          <a:xfrm>
            <a:off x="223851" y="6289432"/>
            <a:ext cx="3740999" cy="430887"/>
          </a:xfrm>
          <a:prstGeom prst="rect">
            <a:avLst/>
          </a:prstGeom>
          <a:noFill/>
          <a:ln>
            <a:solidFill>
              <a:schemeClr val="tx1"/>
            </a:solidFill>
          </a:ln>
        </p:spPr>
        <p:txBody>
          <a:bodyPr wrap="square" rtlCol="0">
            <a:spAutoFit/>
          </a:bodyPr>
          <a:lstStyle/>
          <a:p>
            <a:r>
              <a:rPr lang="en-US" sz="1100" dirty="0" smtClean="0"/>
              <a:t>**Treatment should be dictated by clinical exam and concern. Bowel injury may take 12-24 hours to present.</a:t>
            </a:r>
            <a:endParaRPr lang="en-US" sz="1100" dirty="0"/>
          </a:p>
        </p:txBody>
      </p:sp>
      <p:sp>
        <p:nvSpPr>
          <p:cNvPr id="115" name="Rectangle 114"/>
          <p:cNvSpPr/>
          <p:nvPr/>
        </p:nvSpPr>
        <p:spPr>
          <a:xfrm>
            <a:off x="6350210" y="5865155"/>
            <a:ext cx="2465316" cy="507831"/>
          </a:xfrm>
          <a:prstGeom prst="rect">
            <a:avLst/>
          </a:prstGeom>
        </p:spPr>
        <p:txBody>
          <a:bodyPr wrap="square">
            <a:spAutoFit/>
          </a:bodyPr>
          <a:lstStyle/>
          <a:p>
            <a:r>
              <a:rPr lang="en-US" sz="900" b="1" dirty="0" smtClean="0"/>
              <a:t>References:</a:t>
            </a:r>
          </a:p>
          <a:p>
            <a:r>
              <a:rPr lang="en-US" sz="900" dirty="0" smtClean="0"/>
              <a:t>Utah Pediatric Trauma Network. </a:t>
            </a:r>
            <a:r>
              <a:rPr lang="en-US" sz="900" dirty="0" smtClean="0">
                <a:hlinkClick r:id="rId2"/>
              </a:rPr>
              <a:t>All Guidelines - Utah Pediatric Trauma Network (utahptn.org)</a:t>
            </a:r>
            <a:endParaRPr lang="en-US" sz="900" dirty="0"/>
          </a:p>
        </p:txBody>
      </p:sp>
      <p:pic>
        <p:nvPicPr>
          <p:cNvPr id="48" name="Picture 2" descr="Minnesota Metropolitan Regional Trauma Advisor Committee MMRT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219" y="105696"/>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3838143" y="889596"/>
            <a:ext cx="349776" cy="261610"/>
          </a:xfrm>
          <a:prstGeom prst="rect">
            <a:avLst/>
          </a:prstGeom>
          <a:noFill/>
          <a:ln>
            <a:solidFill>
              <a:schemeClr val="tx1"/>
            </a:solidFill>
          </a:ln>
        </p:spPr>
        <p:txBody>
          <a:bodyPr wrap="none" rtlCol="0">
            <a:spAutoFit/>
          </a:bodyPr>
          <a:lstStyle/>
          <a:p>
            <a:r>
              <a:rPr lang="en-US" sz="1100" dirty="0" smtClean="0"/>
              <a:t>No</a:t>
            </a:r>
          </a:p>
        </p:txBody>
      </p:sp>
      <p:cxnSp>
        <p:nvCxnSpPr>
          <p:cNvPr id="31" name="Straight Arrow Connector 30"/>
          <p:cNvCxnSpPr>
            <a:stCxn id="58" idx="1"/>
            <a:endCxn id="5" idx="3"/>
          </p:cNvCxnSpPr>
          <p:nvPr/>
        </p:nvCxnSpPr>
        <p:spPr>
          <a:xfrm flipH="1">
            <a:off x="3649590" y="1020401"/>
            <a:ext cx="188553" cy="2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791445" y="886978"/>
            <a:ext cx="378630" cy="261610"/>
          </a:xfrm>
          <a:prstGeom prst="rect">
            <a:avLst/>
          </a:prstGeom>
          <a:noFill/>
          <a:ln>
            <a:solidFill>
              <a:schemeClr val="tx1"/>
            </a:solidFill>
          </a:ln>
        </p:spPr>
        <p:txBody>
          <a:bodyPr wrap="none" rtlCol="0">
            <a:spAutoFit/>
          </a:bodyPr>
          <a:lstStyle/>
          <a:p>
            <a:r>
              <a:rPr lang="en-US" sz="1100" dirty="0" smtClean="0"/>
              <a:t>Yes</a:t>
            </a:r>
          </a:p>
        </p:txBody>
      </p:sp>
      <p:cxnSp>
        <p:nvCxnSpPr>
          <p:cNvPr id="38" name="Straight Arrow Connector 37"/>
          <p:cNvCxnSpPr>
            <a:stCxn id="63" idx="3"/>
            <a:endCxn id="4" idx="1"/>
          </p:cNvCxnSpPr>
          <p:nvPr/>
        </p:nvCxnSpPr>
        <p:spPr>
          <a:xfrm>
            <a:off x="6170075" y="1017783"/>
            <a:ext cx="159700" cy="2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614130" y="357798"/>
            <a:ext cx="751103" cy="369332"/>
          </a:xfrm>
          <a:prstGeom prst="rect">
            <a:avLst/>
          </a:prstGeom>
          <a:noFill/>
          <a:ln w="28575">
            <a:solidFill>
              <a:schemeClr val="tx1"/>
            </a:solidFill>
          </a:ln>
        </p:spPr>
        <p:txBody>
          <a:bodyPr wrap="none" rtlCol="0">
            <a:spAutoFit/>
          </a:bodyPr>
          <a:lstStyle/>
          <a:p>
            <a:r>
              <a:rPr lang="en-US" dirty="0" smtClean="0"/>
              <a:t>START</a:t>
            </a:r>
            <a:endParaRPr lang="en-US" dirty="0"/>
          </a:p>
        </p:txBody>
      </p:sp>
      <p:cxnSp>
        <p:nvCxnSpPr>
          <p:cNvPr id="44" name="Straight Arrow Connector 43"/>
          <p:cNvCxnSpPr>
            <a:stCxn id="41" idx="2"/>
            <a:endCxn id="18" idx="0"/>
          </p:cNvCxnSpPr>
          <p:nvPr/>
        </p:nvCxnSpPr>
        <p:spPr>
          <a:xfrm>
            <a:off x="4989682" y="727130"/>
            <a:ext cx="0" cy="78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072590" y="6448684"/>
            <a:ext cx="3262429" cy="415498"/>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55"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240521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17</a:t>
            </a:fld>
            <a:endParaRPr lang="en-US"/>
          </a:p>
        </p:txBody>
      </p:sp>
      <p:sp>
        <p:nvSpPr>
          <p:cNvPr id="4" name="TextBox 3"/>
          <p:cNvSpPr txBox="1"/>
          <p:nvPr/>
        </p:nvSpPr>
        <p:spPr>
          <a:xfrm>
            <a:off x="3085310" y="131895"/>
            <a:ext cx="2680990" cy="369332"/>
          </a:xfrm>
          <a:prstGeom prst="rect">
            <a:avLst/>
          </a:prstGeom>
          <a:noFill/>
        </p:spPr>
        <p:txBody>
          <a:bodyPr wrap="none" rtlCol="0">
            <a:spAutoFit/>
          </a:bodyPr>
          <a:lstStyle/>
          <a:p>
            <a:r>
              <a:rPr lang="en-US" b="1" dirty="0" smtClean="0"/>
              <a:t>Pediatric Pancreatic Injury</a:t>
            </a:r>
            <a:endParaRPr lang="en-US" b="1" dirty="0"/>
          </a:p>
        </p:txBody>
      </p:sp>
      <p:sp>
        <p:nvSpPr>
          <p:cNvPr id="5" name="TextBox 4"/>
          <p:cNvSpPr txBox="1"/>
          <p:nvPr/>
        </p:nvSpPr>
        <p:spPr>
          <a:xfrm>
            <a:off x="764931" y="808892"/>
            <a:ext cx="7863021" cy="3970318"/>
          </a:xfrm>
          <a:prstGeom prst="rect">
            <a:avLst/>
          </a:prstGeom>
          <a:noFill/>
        </p:spPr>
        <p:txBody>
          <a:bodyPr wrap="square" rtlCol="0">
            <a:spAutoFit/>
          </a:bodyPr>
          <a:lstStyle/>
          <a:p>
            <a:r>
              <a:rPr lang="en-US" dirty="0" smtClean="0"/>
              <a:t>Most frequently caused by blunt trauma resulting from physical child abuse, motor vehicle crashes, or bicycle/handlebar injuries; relatively rare injury</a:t>
            </a:r>
          </a:p>
          <a:p>
            <a:endParaRPr lang="en-US" dirty="0"/>
          </a:p>
          <a:p>
            <a:r>
              <a:rPr lang="en-US" dirty="0"/>
              <a:t>Epigastric, right upper quadrant, or back pain are most common symptoms reported by patients. Serial clinical examination is an important part of ongoing care for patients with duodenal-pancreatic injury. </a:t>
            </a:r>
            <a:endParaRPr lang="en-US" dirty="0" smtClean="0"/>
          </a:p>
          <a:p>
            <a:endParaRPr lang="en-US" dirty="0"/>
          </a:p>
          <a:p>
            <a:r>
              <a:rPr lang="en-US" dirty="0" smtClean="0"/>
              <a:t>MRCP is preferred in pediatrics to evaluate for pancreatic parenchymal or pancreatic duct lesions. ERCP can also be used for diagnosis and treatment in patients with suspected pancreatic duct or extrahepatic biliary tree injuries. </a:t>
            </a:r>
          </a:p>
          <a:p>
            <a:endParaRPr lang="en-US" dirty="0"/>
          </a:p>
          <a:p>
            <a:r>
              <a:rPr lang="en-US" dirty="0" smtClean="0"/>
              <a:t>Non-operative management should be treatment of choice for AAST grade I-III injuries, although some grade III patients may require operative management.</a:t>
            </a:r>
            <a:endParaRPr lang="en-US" dirty="0"/>
          </a:p>
          <a:p>
            <a:endParaRPr lang="en-US" dirty="0"/>
          </a:p>
        </p:txBody>
      </p:sp>
      <p:sp>
        <p:nvSpPr>
          <p:cNvPr id="8" name="Rectangle 7"/>
          <p:cNvSpPr/>
          <p:nvPr/>
        </p:nvSpPr>
        <p:spPr>
          <a:xfrm>
            <a:off x="764931" y="5648465"/>
            <a:ext cx="8005396" cy="707886"/>
          </a:xfrm>
          <a:prstGeom prst="rect">
            <a:avLst/>
          </a:prstGeom>
        </p:spPr>
        <p:txBody>
          <a:bodyPr wrap="square">
            <a:spAutoFit/>
          </a:bodyPr>
          <a:lstStyle/>
          <a:p>
            <a:r>
              <a:rPr lang="en-US" sz="1000" b="1" dirty="0" smtClean="0">
                <a:solidFill>
                  <a:srgbClr val="212121"/>
                </a:solidFill>
              </a:rPr>
              <a:t>Reference: </a:t>
            </a:r>
            <a:r>
              <a:rPr lang="en-US" sz="1000" dirty="0" err="1" smtClean="0">
                <a:solidFill>
                  <a:srgbClr val="212121"/>
                </a:solidFill>
              </a:rPr>
              <a:t>Coccolini</a:t>
            </a:r>
            <a:r>
              <a:rPr lang="en-US" sz="1000" dirty="0" smtClean="0">
                <a:solidFill>
                  <a:srgbClr val="212121"/>
                </a:solidFill>
              </a:rPr>
              <a:t> </a:t>
            </a:r>
            <a:r>
              <a:rPr lang="en-US" sz="1000" dirty="0">
                <a:solidFill>
                  <a:srgbClr val="212121"/>
                </a:solidFill>
              </a:rPr>
              <a:t>F, Kobayashi L, </a:t>
            </a:r>
            <a:r>
              <a:rPr lang="en-US" sz="1000" dirty="0" err="1">
                <a:solidFill>
                  <a:srgbClr val="212121"/>
                </a:solidFill>
              </a:rPr>
              <a:t>Kluger</a:t>
            </a:r>
            <a:r>
              <a:rPr lang="en-US" sz="1000" dirty="0">
                <a:solidFill>
                  <a:srgbClr val="212121"/>
                </a:solidFill>
              </a:rPr>
              <a:t> Y, Moore EE, </a:t>
            </a:r>
            <a:r>
              <a:rPr lang="en-US" sz="1000" dirty="0" err="1">
                <a:solidFill>
                  <a:srgbClr val="212121"/>
                </a:solidFill>
              </a:rPr>
              <a:t>Ansaloni</a:t>
            </a:r>
            <a:r>
              <a:rPr lang="en-US" sz="1000" dirty="0">
                <a:solidFill>
                  <a:srgbClr val="212121"/>
                </a:solidFill>
              </a:rPr>
              <a:t> L, </a:t>
            </a:r>
            <a:r>
              <a:rPr lang="en-US" sz="1000" dirty="0" err="1">
                <a:solidFill>
                  <a:srgbClr val="212121"/>
                </a:solidFill>
              </a:rPr>
              <a:t>Biffl</a:t>
            </a:r>
            <a:r>
              <a:rPr lang="en-US" sz="1000" dirty="0">
                <a:solidFill>
                  <a:srgbClr val="212121"/>
                </a:solidFill>
              </a:rPr>
              <a:t> W, </a:t>
            </a:r>
            <a:r>
              <a:rPr lang="en-US" sz="1000" dirty="0" err="1">
                <a:solidFill>
                  <a:srgbClr val="212121"/>
                </a:solidFill>
              </a:rPr>
              <a:t>Leppaniemi</a:t>
            </a:r>
            <a:r>
              <a:rPr lang="en-US" sz="1000" dirty="0">
                <a:solidFill>
                  <a:srgbClr val="212121"/>
                </a:solidFill>
              </a:rPr>
              <a:t> A, Augustin G, Reva V, </a:t>
            </a:r>
            <a:r>
              <a:rPr lang="en-US" sz="1000" dirty="0" err="1">
                <a:solidFill>
                  <a:srgbClr val="212121"/>
                </a:solidFill>
              </a:rPr>
              <a:t>Wani</a:t>
            </a:r>
            <a:r>
              <a:rPr lang="en-US" sz="1000" dirty="0">
                <a:solidFill>
                  <a:srgbClr val="212121"/>
                </a:solidFill>
              </a:rPr>
              <a:t> I, Kirkpatrick A, Abu-</a:t>
            </a:r>
            <a:r>
              <a:rPr lang="en-US" sz="1000" dirty="0" err="1">
                <a:solidFill>
                  <a:srgbClr val="212121"/>
                </a:solidFill>
              </a:rPr>
              <a:t>Zidan</a:t>
            </a:r>
            <a:r>
              <a:rPr lang="en-US" sz="1000" dirty="0">
                <a:solidFill>
                  <a:srgbClr val="212121"/>
                </a:solidFill>
              </a:rPr>
              <a:t> F, </a:t>
            </a:r>
            <a:r>
              <a:rPr lang="en-US" sz="1000" dirty="0" err="1">
                <a:solidFill>
                  <a:srgbClr val="212121"/>
                </a:solidFill>
              </a:rPr>
              <a:t>Cicuttin</a:t>
            </a:r>
            <a:r>
              <a:rPr lang="en-US" sz="1000" dirty="0">
                <a:solidFill>
                  <a:srgbClr val="212121"/>
                </a:solidFill>
              </a:rPr>
              <a:t> E, </a:t>
            </a:r>
            <a:r>
              <a:rPr lang="en-US" sz="1000" dirty="0" err="1">
                <a:solidFill>
                  <a:srgbClr val="212121"/>
                </a:solidFill>
              </a:rPr>
              <a:t>Fraga</a:t>
            </a:r>
            <a:r>
              <a:rPr lang="en-US" sz="1000" dirty="0">
                <a:solidFill>
                  <a:srgbClr val="212121"/>
                </a:solidFill>
              </a:rPr>
              <a:t> GP, Ordonez C, </a:t>
            </a:r>
            <a:r>
              <a:rPr lang="en-US" sz="1000" dirty="0" err="1">
                <a:solidFill>
                  <a:srgbClr val="212121"/>
                </a:solidFill>
              </a:rPr>
              <a:t>Pikoulis</a:t>
            </a:r>
            <a:r>
              <a:rPr lang="en-US" sz="1000" dirty="0">
                <a:solidFill>
                  <a:srgbClr val="212121"/>
                </a:solidFill>
              </a:rPr>
              <a:t> E, </a:t>
            </a:r>
            <a:r>
              <a:rPr lang="en-US" sz="1000" dirty="0" err="1">
                <a:solidFill>
                  <a:srgbClr val="212121"/>
                </a:solidFill>
              </a:rPr>
              <a:t>Sibilla</a:t>
            </a:r>
            <a:r>
              <a:rPr lang="en-US" sz="1000" dirty="0">
                <a:solidFill>
                  <a:srgbClr val="212121"/>
                </a:solidFill>
              </a:rPr>
              <a:t> MG, Maier R, Matsumura Y, </a:t>
            </a:r>
            <a:r>
              <a:rPr lang="en-US" sz="1000" dirty="0" err="1">
                <a:solidFill>
                  <a:srgbClr val="212121"/>
                </a:solidFill>
              </a:rPr>
              <a:t>Masiakos</a:t>
            </a:r>
            <a:r>
              <a:rPr lang="en-US" sz="1000" dirty="0">
                <a:solidFill>
                  <a:srgbClr val="212121"/>
                </a:solidFill>
              </a:rPr>
              <a:t> PT, </a:t>
            </a:r>
            <a:r>
              <a:rPr lang="en-US" sz="1000" dirty="0" err="1">
                <a:solidFill>
                  <a:srgbClr val="212121"/>
                </a:solidFill>
              </a:rPr>
              <a:t>Khokha</a:t>
            </a:r>
            <a:r>
              <a:rPr lang="en-US" sz="1000" dirty="0">
                <a:solidFill>
                  <a:srgbClr val="212121"/>
                </a:solidFill>
              </a:rPr>
              <a:t> V, </a:t>
            </a:r>
            <a:r>
              <a:rPr lang="en-US" sz="1000" dirty="0" err="1">
                <a:solidFill>
                  <a:srgbClr val="212121"/>
                </a:solidFill>
              </a:rPr>
              <a:t>Mefire</a:t>
            </a:r>
            <a:r>
              <a:rPr lang="en-US" sz="1000" dirty="0">
                <a:solidFill>
                  <a:srgbClr val="212121"/>
                </a:solidFill>
              </a:rPr>
              <a:t> AC, </a:t>
            </a:r>
            <a:r>
              <a:rPr lang="en-US" sz="1000" dirty="0" err="1">
                <a:solidFill>
                  <a:srgbClr val="212121"/>
                </a:solidFill>
              </a:rPr>
              <a:t>Ivatury</a:t>
            </a:r>
            <a:r>
              <a:rPr lang="en-US" sz="1000" dirty="0">
                <a:solidFill>
                  <a:srgbClr val="212121"/>
                </a:solidFill>
              </a:rPr>
              <a:t> R, </a:t>
            </a:r>
            <a:r>
              <a:rPr lang="en-US" sz="1000" dirty="0" err="1">
                <a:solidFill>
                  <a:srgbClr val="212121"/>
                </a:solidFill>
              </a:rPr>
              <a:t>Favi</a:t>
            </a:r>
            <a:r>
              <a:rPr lang="en-US" sz="1000" dirty="0">
                <a:solidFill>
                  <a:srgbClr val="212121"/>
                </a:solidFill>
              </a:rPr>
              <a:t> F, </a:t>
            </a:r>
            <a:r>
              <a:rPr lang="en-US" sz="1000" dirty="0" err="1">
                <a:solidFill>
                  <a:srgbClr val="212121"/>
                </a:solidFill>
              </a:rPr>
              <a:t>Manchev</a:t>
            </a:r>
            <a:r>
              <a:rPr lang="en-US" sz="1000" dirty="0">
                <a:solidFill>
                  <a:srgbClr val="212121"/>
                </a:solidFill>
              </a:rPr>
              <a:t> V, </a:t>
            </a:r>
            <a:r>
              <a:rPr lang="en-US" sz="1000" dirty="0" err="1">
                <a:solidFill>
                  <a:srgbClr val="212121"/>
                </a:solidFill>
              </a:rPr>
              <a:t>Sartelli</a:t>
            </a:r>
            <a:r>
              <a:rPr lang="en-US" sz="1000" dirty="0">
                <a:solidFill>
                  <a:srgbClr val="212121"/>
                </a:solidFill>
              </a:rPr>
              <a:t> M, Machado F, Matsumoto J, </a:t>
            </a:r>
            <a:r>
              <a:rPr lang="en-US" sz="1000" dirty="0" err="1">
                <a:solidFill>
                  <a:srgbClr val="212121"/>
                </a:solidFill>
              </a:rPr>
              <a:t>Chiarugi</a:t>
            </a:r>
            <a:r>
              <a:rPr lang="en-US" sz="1000" dirty="0">
                <a:solidFill>
                  <a:srgbClr val="212121"/>
                </a:solidFill>
              </a:rPr>
              <a:t> M, </a:t>
            </a:r>
            <a:r>
              <a:rPr lang="en-US" sz="1000" dirty="0" err="1">
                <a:solidFill>
                  <a:srgbClr val="212121"/>
                </a:solidFill>
              </a:rPr>
              <a:t>Arvieux</a:t>
            </a:r>
            <a:r>
              <a:rPr lang="en-US" sz="1000" dirty="0">
                <a:solidFill>
                  <a:srgbClr val="212121"/>
                </a:solidFill>
              </a:rPr>
              <a:t> C, Catena F, Coimbra R; WSES-AAST Expert Panel. </a:t>
            </a:r>
            <a:r>
              <a:rPr lang="en-US" sz="1000" dirty="0" err="1">
                <a:solidFill>
                  <a:srgbClr val="212121"/>
                </a:solidFill>
              </a:rPr>
              <a:t>Duodeno</a:t>
            </a:r>
            <a:r>
              <a:rPr lang="en-US" sz="1000" dirty="0">
                <a:solidFill>
                  <a:srgbClr val="212121"/>
                </a:solidFill>
              </a:rPr>
              <a:t>-pancreatic and extrahepatic biliary tree trauma: WSES-AAST guidelines. World J </a:t>
            </a:r>
            <a:r>
              <a:rPr lang="en-US" sz="1000" dirty="0" err="1">
                <a:solidFill>
                  <a:srgbClr val="212121"/>
                </a:solidFill>
              </a:rPr>
              <a:t>Emerg</a:t>
            </a:r>
            <a:r>
              <a:rPr lang="en-US" sz="1000" dirty="0">
                <a:solidFill>
                  <a:srgbClr val="212121"/>
                </a:solidFill>
              </a:rPr>
              <a:t> Surg. 2019 Dec 11;14:56. </a:t>
            </a:r>
            <a:r>
              <a:rPr lang="en-US" sz="1000" dirty="0" err="1">
                <a:solidFill>
                  <a:srgbClr val="212121"/>
                </a:solidFill>
              </a:rPr>
              <a:t>doi</a:t>
            </a:r>
            <a:r>
              <a:rPr lang="en-US" sz="1000" dirty="0">
                <a:solidFill>
                  <a:srgbClr val="212121"/>
                </a:solidFill>
              </a:rPr>
              <a:t>: 10.1186/s13017-019-0278-6. PMID: 31867050; PMCID: PMC6907251.</a:t>
            </a:r>
            <a:endParaRPr lang="en-US" sz="1000" dirty="0"/>
          </a:p>
        </p:txBody>
      </p:sp>
      <p:pic>
        <p:nvPicPr>
          <p:cNvPr id="7"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1374" y="6488668"/>
            <a:ext cx="4955560"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10"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2895999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18</a:t>
            </a:fld>
            <a:endParaRPr lang="en-US" dirty="0"/>
          </a:p>
        </p:txBody>
      </p:sp>
      <p:pic>
        <p:nvPicPr>
          <p:cNvPr id="4" name="Picture 3"/>
          <p:cNvPicPr>
            <a:picLocks noChangeAspect="1"/>
          </p:cNvPicPr>
          <p:nvPr/>
        </p:nvPicPr>
        <p:blipFill rotWithShape="1">
          <a:blip r:embed="rId2"/>
          <a:srcRect l="4423" t="15453" r="8365" b="2657"/>
          <a:stretch/>
        </p:blipFill>
        <p:spPr>
          <a:xfrm>
            <a:off x="47337" y="891819"/>
            <a:ext cx="9049326" cy="5108330"/>
          </a:xfrm>
          <a:prstGeom prst="rect">
            <a:avLst/>
          </a:prstGeom>
        </p:spPr>
      </p:pic>
      <p:pic>
        <p:nvPicPr>
          <p:cNvPr id="5" name="Picture 2" descr="Minnesota Metropolitan Regional Trauma Advisor Committee MMRT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1" y="6000149"/>
            <a:ext cx="8554914" cy="246221"/>
          </a:xfrm>
          <a:prstGeom prst="rect">
            <a:avLst/>
          </a:prstGeom>
        </p:spPr>
        <p:txBody>
          <a:bodyPr wrap="square">
            <a:spAutoFit/>
          </a:bodyPr>
          <a:lstStyle/>
          <a:p>
            <a:r>
              <a:rPr lang="en-US" sz="1000" b="1" dirty="0" smtClean="0"/>
              <a:t>References: </a:t>
            </a:r>
            <a:r>
              <a:rPr lang="en-US" sz="1000" dirty="0" smtClean="0"/>
              <a:t>Pediatric Trauma Society. https</a:t>
            </a:r>
            <a:r>
              <a:rPr lang="en-US" sz="1000" dirty="0"/>
              <a:t>://pediatrictraumasociety.org/multimedia/files/guidelines/Pancreas-Visual-Abstract.pdf</a:t>
            </a:r>
          </a:p>
        </p:txBody>
      </p:sp>
      <p:sp>
        <p:nvSpPr>
          <p:cNvPr id="7" name="TextBox 6"/>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8"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143527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18385" y="6356351"/>
            <a:ext cx="2057400" cy="365125"/>
          </a:xfrm>
        </p:spPr>
        <p:txBody>
          <a:bodyPr/>
          <a:lstStyle/>
          <a:p>
            <a:fld id="{5B47B835-CFF4-4007-875F-3360DD681A9A}" type="slidenum">
              <a:rPr lang="en-US" smtClean="0"/>
              <a:t>19</a:t>
            </a:fld>
            <a:endParaRPr lang="en-US"/>
          </a:p>
        </p:txBody>
      </p:sp>
      <p:pic>
        <p:nvPicPr>
          <p:cNvPr id="2050"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423"/>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innesota Metropolitan Regional Trauma Advisor Committee MMRT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4977" y="5802923"/>
            <a:ext cx="8578828" cy="246221"/>
          </a:xfrm>
          <a:prstGeom prst="rect">
            <a:avLst/>
          </a:prstGeom>
        </p:spPr>
        <p:txBody>
          <a:bodyPr wrap="square">
            <a:spAutoFit/>
          </a:bodyPr>
          <a:lstStyle/>
          <a:p>
            <a:r>
              <a:rPr lang="en-US" sz="1000" b="1" dirty="0" smtClean="0"/>
              <a:t>Reference:</a:t>
            </a:r>
            <a:r>
              <a:rPr lang="en-US" sz="1000" dirty="0" smtClean="0"/>
              <a:t> Pediatric Trauma Society. https</a:t>
            </a:r>
            <a:r>
              <a:rPr lang="en-US" sz="1000" dirty="0"/>
              <a:t>://</a:t>
            </a:r>
            <a:r>
              <a:rPr lang="en-US" sz="1000" dirty="0" smtClean="0"/>
              <a:t>pediatrictraumasociety.org/multimedia/files/guidelines/HVI-Visual-Abstract.jpg</a:t>
            </a:r>
            <a:endParaRPr lang="en-US" sz="1000" dirty="0"/>
          </a:p>
        </p:txBody>
      </p:sp>
      <p:sp>
        <p:nvSpPr>
          <p:cNvPr id="7" name="TextBox 6"/>
          <p:cNvSpPr txBox="1"/>
          <p:nvPr/>
        </p:nvSpPr>
        <p:spPr>
          <a:xfrm>
            <a:off x="141373" y="6488668"/>
            <a:ext cx="495474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8"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204759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Disclaimers </a:t>
            </a:r>
            <a:endParaRPr lang="en-US" dirty="0"/>
          </a:p>
        </p:txBody>
      </p:sp>
      <p:sp>
        <p:nvSpPr>
          <p:cNvPr id="6" name="Content Placeholder 5"/>
          <p:cNvSpPr>
            <a:spLocks noGrp="1"/>
          </p:cNvSpPr>
          <p:nvPr>
            <p:ph idx="1"/>
          </p:nvPr>
        </p:nvSpPr>
        <p:spPr/>
        <p:txBody>
          <a:bodyPr>
            <a:normAutofit/>
          </a:bodyPr>
          <a:lstStyle/>
          <a:p>
            <a:pPr>
              <a:spcBef>
                <a:spcPts val="1200"/>
              </a:spcBef>
            </a:pPr>
            <a:r>
              <a:rPr lang="en-US" sz="2000" dirty="0"/>
              <a:t>MMRTAC makes no representations or warranties about the accuracy, reliability, or completeness of the content. Content is provided “as is” and is for informational use only. It is not a substitute for professional medical advice, diagnosis, or treatment. MMRTAC disclaims all warranties, express or implied, statutory or otherwise, including without limitation the implied warranties of merchantability, non-infringement of third parties’ rights, and fitness for a particular purpose. </a:t>
            </a:r>
          </a:p>
          <a:p>
            <a:pPr>
              <a:spcBef>
                <a:spcPts val="1200"/>
              </a:spcBef>
            </a:pPr>
            <a:r>
              <a:rPr lang="en-US" sz="2000" dirty="0"/>
              <a:t>This content was developed to guide general patient care and may not be suitable for use in all patient care environments. MMRTAC does not endorse, certify, or assess third parties’ competency. You hold all responsibility for your use or nonuse of the content. MMRTAC shall not be liable for claims, losses, or damages arising from or related to any use or misuse of the content.</a:t>
            </a:r>
          </a:p>
          <a:p>
            <a:endParaRPr lang="en-US" dirty="0"/>
          </a:p>
        </p:txBody>
      </p:sp>
      <p:sp>
        <p:nvSpPr>
          <p:cNvPr id="3" name="Slide Number Placeholder 2"/>
          <p:cNvSpPr>
            <a:spLocks noGrp="1"/>
          </p:cNvSpPr>
          <p:nvPr>
            <p:ph type="sldNum" sz="quarter" idx="12"/>
          </p:nvPr>
        </p:nvSpPr>
        <p:spPr/>
        <p:txBody>
          <a:bodyPr/>
          <a:lstStyle/>
          <a:p>
            <a:fld id="{5B47B835-CFF4-4007-875F-3360DD681A9A}" type="slidenum">
              <a:rPr lang="en-US" smtClean="0"/>
              <a:t>2</a:t>
            </a:fld>
            <a:endParaRPr lang="en-US"/>
          </a:p>
        </p:txBody>
      </p:sp>
      <p:pic>
        <p:nvPicPr>
          <p:cNvPr id="7"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3028950" y="6356351"/>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2418688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20</a:t>
            </a:fld>
            <a:endParaRPr lang="en-US" dirty="0"/>
          </a:p>
        </p:txBody>
      </p:sp>
      <p:sp>
        <p:nvSpPr>
          <p:cNvPr id="4" name="TextBox 3"/>
          <p:cNvSpPr txBox="1"/>
          <p:nvPr/>
        </p:nvSpPr>
        <p:spPr>
          <a:xfrm>
            <a:off x="2887532" y="170719"/>
            <a:ext cx="3368936" cy="369332"/>
          </a:xfrm>
          <a:prstGeom prst="rect">
            <a:avLst/>
          </a:prstGeom>
          <a:noFill/>
        </p:spPr>
        <p:txBody>
          <a:bodyPr wrap="none" rtlCol="0">
            <a:spAutoFit/>
          </a:bodyPr>
          <a:lstStyle/>
          <a:p>
            <a:r>
              <a:rPr lang="en-US" b="1" dirty="0" smtClean="0"/>
              <a:t>Pediatric Blunt Urological Injuries</a:t>
            </a:r>
            <a:endParaRPr lang="en-US" b="1" dirty="0"/>
          </a:p>
        </p:txBody>
      </p:sp>
      <p:sp>
        <p:nvSpPr>
          <p:cNvPr id="7" name="TextBox 6"/>
          <p:cNvSpPr txBox="1"/>
          <p:nvPr/>
        </p:nvSpPr>
        <p:spPr>
          <a:xfrm>
            <a:off x="362139" y="2569711"/>
            <a:ext cx="8153211"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Most renal injuries can be managed non-operatively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Hemodynamically stable children with high-grade (AAST III-V) renal injuries with ongoing or delayed bleeding may require </a:t>
            </a:r>
            <a:r>
              <a:rPr lang="en-US" sz="1400" dirty="0" err="1" smtClean="0"/>
              <a:t>angioembolization</a:t>
            </a:r>
            <a:r>
              <a:rPr lang="en-US" sz="1400" dirty="0" smtClean="0"/>
              <a:t> and/or surgery</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Renal injuries involving the ureteric pelvic junction (AAST grade V) identified on the excretory or delayed phase CT with contrast extravasation may warrant urgent surgical evaluation</a:t>
            </a:r>
          </a:p>
          <a:p>
            <a:endParaRPr lang="en-US" sz="1400" dirty="0" smtClean="0"/>
          </a:p>
          <a:p>
            <a:pPr marL="285750" indent="-285750">
              <a:buFont typeface="Arial" panose="020B0604020202020204" pitchFamily="34" charset="0"/>
              <a:buChar char="•"/>
            </a:pPr>
            <a:r>
              <a:rPr lang="en-US" sz="1400" dirty="0" smtClean="0"/>
              <a:t>Injury to the bladder, ureters or urethra are most commonly seen in children with other significant abdominal injuries or pelvic fractures</a:t>
            </a:r>
          </a:p>
          <a:p>
            <a:endParaRPr lang="en-US" sz="1400" dirty="0" smtClean="0"/>
          </a:p>
          <a:p>
            <a:pPr marL="285750" indent="-285750">
              <a:buFont typeface="Arial" panose="020B0604020202020204" pitchFamily="34" charset="0"/>
              <a:buChar char="•"/>
            </a:pPr>
            <a:r>
              <a:rPr lang="en-US" sz="1400" dirty="0" smtClean="0"/>
              <a:t>Children with a history of renal injuries should have additional blood pressure checks to evaluate for posttraumatic hypertension</a:t>
            </a:r>
          </a:p>
        </p:txBody>
      </p:sp>
      <p:sp>
        <p:nvSpPr>
          <p:cNvPr id="8" name="TextBox 7"/>
          <p:cNvSpPr txBox="1"/>
          <p:nvPr/>
        </p:nvSpPr>
        <p:spPr>
          <a:xfrm>
            <a:off x="815058" y="943691"/>
            <a:ext cx="3756941" cy="1569660"/>
          </a:xfrm>
          <a:prstGeom prst="rect">
            <a:avLst/>
          </a:prstGeom>
          <a:solidFill>
            <a:schemeClr val="accent4">
              <a:lumMod val="40000"/>
              <a:lumOff val="60000"/>
            </a:schemeClr>
          </a:solidFill>
          <a:ln>
            <a:solidFill>
              <a:schemeClr val="tx1"/>
            </a:solidFill>
          </a:ln>
        </p:spPr>
        <p:txBody>
          <a:bodyPr wrap="square" rtlCol="0">
            <a:spAutoFit/>
          </a:bodyPr>
          <a:lstStyle/>
          <a:p>
            <a:r>
              <a:rPr lang="en-US" sz="1600" dirty="0"/>
              <a:t>Causes of renal </a:t>
            </a:r>
            <a:r>
              <a:rPr lang="en-US" sz="1600" dirty="0" smtClean="0"/>
              <a:t>injury:</a:t>
            </a:r>
          </a:p>
          <a:p>
            <a:pPr defTabSz="515938"/>
            <a:r>
              <a:rPr lang="en-US" sz="1600" dirty="0" smtClean="0"/>
              <a:t>	Rapid </a:t>
            </a:r>
            <a:r>
              <a:rPr lang="en-US" sz="1600" dirty="0"/>
              <a:t>deceleration forces </a:t>
            </a:r>
            <a:r>
              <a:rPr lang="en-US" sz="1600" dirty="0" smtClean="0"/>
              <a:t>or a direct 	blow </a:t>
            </a:r>
            <a:r>
              <a:rPr lang="en-US" sz="1600" dirty="0"/>
              <a:t>to flank, </a:t>
            </a:r>
            <a:r>
              <a:rPr lang="en-US" sz="1600" dirty="0" smtClean="0"/>
              <a:t>causing crushing </a:t>
            </a:r>
            <a:r>
              <a:rPr lang="en-US" sz="1600" dirty="0"/>
              <a:t>of </a:t>
            </a:r>
            <a:r>
              <a:rPr lang="en-US" sz="1600" dirty="0" smtClean="0"/>
              <a:t>	the kidney </a:t>
            </a:r>
            <a:r>
              <a:rPr lang="en-US" sz="1600" dirty="0"/>
              <a:t>against the ribs or </a:t>
            </a:r>
            <a:r>
              <a:rPr lang="en-US" sz="1600" dirty="0" smtClean="0"/>
              <a:t>	vertebral column</a:t>
            </a:r>
            <a:r>
              <a:rPr lang="en-US" sz="1600" dirty="0"/>
              <a:t>, resulting </a:t>
            </a:r>
            <a:r>
              <a:rPr lang="en-US" sz="1600" dirty="0" smtClean="0"/>
              <a:t>in 	contusion or laceration</a:t>
            </a:r>
            <a:endParaRPr lang="en-US" sz="1600" dirty="0"/>
          </a:p>
        </p:txBody>
      </p:sp>
      <p:sp>
        <p:nvSpPr>
          <p:cNvPr id="9" name="TextBox 8"/>
          <p:cNvSpPr txBox="1"/>
          <p:nvPr/>
        </p:nvSpPr>
        <p:spPr>
          <a:xfrm>
            <a:off x="4644428" y="943691"/>
            <a:ext cx="3629591" cy="1569660"/>
          </a:xfrm>
          <a:prstGeom prst="rect">
            <a:avLst/>
          </a:prstGeom>
          <a:solidFill>
            <a:schemeClr val="accent2">
              <a:lumMod val="60000"/>
              <a:lumOff val="40000"/>
            </a:schemeClr>
          </a:solidFill>
          <a:ln>
            <a:solidFill>
              <a:schemeClr val="tx1"/>
            </a:solidFill>
          </a:ln>
        </p:spPr>
        <p:txBody>
          <a:bodyPr wrap="square" rtlCol="0">
            <a:spAutoFit/>
          </a:bodyPr>
          <a:lstStyle/>
          <a:p>
            <a:r>
              <a:rPr lang="en-US" sz="1600" dirty="0" smtClean="0"/>
              <a:t>Contributing </a:t>
            </a:r>
            <a:r>
              <a:rPr lang="en-US" sz="1600" dirty="0"/>
              <a:t>factors </a:t>
            </a:r>
            <a:r>
              <a:rPr lang="en-US" sz="1600" dirty="0" smtClean="0"/>
              <a:t>in children:</a:t>
            </a:r>
          </a:p>
          <a:p>
            <a:pPr defTabSz="461963"/>
            <a:r>
              <a:rPr lang="en-US" sz="1600" dirty="0"/>
              <a:t>	</a:t>
            </a:r>
            <a:r>
              <a:rPr lang="en-US" sz="1600" dirty="0" smtClean="0"/>
              <a:t>-</a:t>
            </a:r>
            <a:r>
              <a:rPr lang="en-US" sz="1600" dirty="0"/>
              <a:t>decreased amount of </a:t>
            </a:r>
            <a:r>
              <a:rPr lang="en-US" sz="1600" dirty="0" err="1" smtClean="0"/>
              <a:t>peri</a:t>
            </a:r>
            <a:r>
              <a:rPr lang="en-US" sz="1600" dirty="0" smtClean="0"/>
              <a:t>-renal </a:t>
            </a:r>
            <a:r>
              <a:rPr lang="en-US" sz="1600" dirty="0"/>
              <a:t>fat</a:t>
            </a:r>
          </a:p>
          <a:p>
            <a:pPr defTabSz="461963"/>
            <a:r>
              <a:rPr lang="en-US" sz="1600" dirty="0" smtClean="0"/>
              <a:t>	-</a:t>
            </a:r>
            <a:r>
              <a:rPr lang="en-US" sz="1600" dirty="0"/>
              <a:t>incompletely ossified lower ribs</a:t>
            </a:r>
          </a:p>
          <a:p>
            <a:pPr defTabSz="461963"/>
            <a:r>
              <a:rPr lang="en-US" sz="1600" dirty="0"/>
              <a:t>	-weaker abdominal muscles</a:t>
            </a:r>
          </a:p>
          <a:p>
            <a:pPr defTabSz="461963"/>
            <a:r>
              <a:rPr lang="en-US" sz="1600" dirty="0"/>
              <a:t>	-relative size of the kidneys is large </a:t>
            </a:r>
            <a:r>
              <a:rPr lang="en-US" sz="1600" dirty="0" smtClean="0"/>
              <a:t>	compared </a:t>
            </a:r>
            <a:r>
              <a:rPr lang="en-US" sz="1600" dirty="0"/>
              <a:t>to the rest of the </a:t>
            </a:r>
            <a:r>
              <a:rPr lang="en-US" sz="1600" dirty="0" smtClean="0"/>
              <a:t>body</a:t>
            </a:r>
            <a:endParaRPr lang="en-US" sz="1600" dirty="0"/>
          </a:p>
        </p:txBody>
      </p:sp>
      <p:sp>
        <p:nvSpPr>
          <p:cNvPr id="10" name="TextBox 9"/>
          <p:cNvSpPr txBox="1"/>
          <p:nvPr/>
        </p:nvSpPr>
        <p:spPr>
          <a:xfrm>
            <a:off x="1689191" y="582010"/>
            <a:ext cx="5765617" cy="307777"/>
          </a:xfrm>
          <a:prstGeom prst="rect">
            <a:avLst/>
          </a:prstGeom>
          <a:noFill/>
        </p:spPr>
        <p:txBody>
          <a:bodyPr wrap="none" rtlCol="0">
            <a:spAutoFit/>
          </a:bodyPr>
          <a:lstStyle/>
          <a:p>
            <a:r>
              <a:rPr lang="en-US" sz="1400" dirty="0" smtClean="0"/>
              <a:t>Renal trauma occurs in 10-20% of all pediatric blunt abdominal trauma cases</a:t>
            </a:r>
            <a:endParaRPr lang="en-US" sz="1400" dirty="0"/>
          </a:p>
        </p:txBody>
      </p:sp>
      <p:sp>
        <p:nvSpPr>
          <p:cNvPr id="11" name="TextBox 10"/>
          <p:cNvSpPr txBox="1"/>
          <p:nvPr/>
        </p:nvSpPr>
        <p:spPr>
          <a:xfrm>
            <a:off x="362139" y="5321220"/>
            <a:ext cx="8528364" cy="1169551"/>
          </a:xfrm>
          <a:prstGeom prst="rect">
            <a:avLst/>
          </a:prstGeom>
          <a:noFill/>
        </p:spPr>
        <p:txBody>
          <a:bodyPr wrap="square" rtlCol="0">
            <a:spAutoFit/>
          </a:bodyPr>
          <a:lstStyle/>
          <a:p>
            <a:r>
              <a:rPr lang="en-US" sz="1000" b="1" dirty="0" smtClean="0"/>
              <a:t>References:</a:t>
            </a:r>
          </a:p>
          <a:p>
            <a:r>
              <a:rPr lang="en-US" sz="1000" dirty="0"/>
              <a:t>Hagedorn JC, Fox N, Ellison JS, Russell R, Witt CE, Zeller K, </a:t>
            </a:r>
            <a:r>
              <a:rPr lang="en-US" sz="1000" dirty="0" err="1"/>
              <a:t>Ferrada</a:t>
            </a:r>
            <a:r>
              <a:rPr lang="en-US" sz="1000" dirty="0"/>
              <a:t> P, </a:t>
            </a:r>
            <a:r>
              <a:rPr lang="en-US" sz="1000" dirty="0" err="1"/>
              <a:t>Draus</a:t>
            </a:r>
            <a:r>
              <a:rPr lang="en-US" sz="1000" dirty="0"/>
              <a:t> JM Jr. Pediatric blunt renal trauma practice management guidelines: Collaboration between the Eastern Association for the Surgery of Trauma and the Pediatric Trauma Society. J Trauma Acute Care Surg. 2019 May;86(5):916-925. </a:t>
            </a:r>
            <a:r>
              <a:rPr lang="en-US" sz="1000" dirty="0" err="1"/>
              <a:t>doi</a:t>
            </a:r>
            <a:r>
              <a:rPr lang="en-US" sz="1000" dirty="0"/>
              <a:t>: 10.1097/TA.0000000000002209. PMID: 30741880</a:t>
            </a:r>
            <a:r>
              <a:rPr lang="en-US" sz="1000" dirty="0" smtClean="0"/>
              <a:t>.</a:t>
            </a:r>
          </a:p>
          <a:p>
            <a:endParaRPr lang="en-US" sz="1000" dirty="0"/>
          </a:p>
          <a:p>
            <a:r>
              <a:rPr lang="en-US" sz="1000" dirty="0"/>
              <a:t>Singer G, </a:t>
            </a:r>
            <a:r>
              <a:rPr lang="en-US" sz="1000" dirty="0" err="1"/>
              <a:t>Arneitz</a:t>
            </a:r>
            <a:r>
              <a:rPr lang="en-US" sz="1000" dirty="0"/>
              <a:t> C, </a:t>
            </a:r>
            <a:r>
              <a:rPr lang="en-US" sz="1000" dirty="0" err="1"/>
              <a:t>Tschauner</a:t>
            </a:r>
            <a:r>
              <a:rPr lang="en-US" sz="1000" dirty="0"/>
              <a:t> S, Castellani C, Till H. Trauma in pediatric urology. </a:t>
            </a:r>
            <a:r>
              <a:rPr lang="en-US" sz="1000" dirty="0" err="1"/>
              <a:t>Semin</a:t>
            </a:r>
            <a:r>
              <a:rPr lang="en-US" sz="1000" dirty="0"/>
              <a:t> </a:t>
            </a:r>
            <a:r>
              <a:rPr lang="en-US" sz="1000" dirty="0" err="1"/>
              <a:t>Pediatr</a:t>
            </a:r>
            <a:r>
              <a:rPr lang="en-US" sz="1000" dirty="0"/>
              <a:t> Surg. 2021 Aug;30(4):151085. </a:t>
            </a:r>
            <a:r>
              <a:rPr lang="en-US" sz="1000" dirty="0" err="1"/>
              <a:t>doi</a:t>
            </a:r>
            <a:r>
              <a:rPr lang="en-US" sz="1000" dirty="0"/>
              <a:t>: 10.1016/j.sempedsurg.2021.151085. </a:t>
            </a:r>
            <a:r>
              <a:rPr lang="en-US" sz="1000" dirty="0" err="1"/>
              <a:t>Epub</a:t>
            </a:r>
            <a:r>
              <a:rPr lang="en-US" sz="1000" dirty="0"/>
              <a:t> 2021 Jul 14. PMID: 34412884.</a:t>
            </a:r>
          </a:p>
        </p:txBody>
      </p:sp>
      <p:pic>
        <p:nvPicPr>
          <p:cNvPr id="12"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
        <p:nvSpPr>
          <p:cNvPr id="15" name="TextBox 14"/>
          <p:cNvSpPr txBox="1"/>
          <p:nvPr/>
        </p:nvSpPr>
        <p:spPr>
          <a:xfrm>
            <a:off x="141373" y="6488668"/>
            <a:ext cx="495474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Tree>
    <p:extLst>
      <p:ext uri="{BB962C8B-B14F-4D97-AF65-F5344CB8AC3E}">
        <p14:creationId xmlns:p14="http://schemas.microsoft.com/office/powerpoint/2010/main" val="1941429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21</a:t>
            </a:fld>
            <a:endParaRPr lang="en-US"/>
          </a:p>
        </p:txBody>
      </p:sp>
      <p:pic>
        <p:nvPicPr>
          <p:cNvPr id="4"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39932" y="323119"/>
            <a:ext cx="3162532" cy="369332"/>
          </a:xfrm>
          <a:prstGeom prst="rect">
            <a:avLst/>
          </a:prstGeom>
          <a:noFill/>
        </p:spPr>
        <p:txBody>
          <a:bodyPr wrap="none" rtlCol="0">
            <a:spAutoFit/>
          </a:bodyPr>
          <a:lstStyle/>
          <a:p>
            <a:r>
              <a:rPr lang="en-US" b="1" dirty="0" smtClean="0"/>
              <a:t>Pediatric Gynecological Injuries</a:t>
            </a:r>
            <a:endParaRPr lang="en-US" b="1" dirty="0"/>
          </a:p>
        </p:txBody>
      </p:sp>
      <p:sp>
        <p:nvSpPr>
          <p:cNvPr id="6" name="TextBox 5"/>
          <p:cNvSpPr txBox="1"/>
          <p:nvPr/>
        </p:nvSpPr>
        <p:spPr>
          <a:xfrm>
            <a:off x="3734720" y="891819"/>
            <a:ext cx="1369228" cy="430887"/>
          </a:xfrm>
          <a:prstGeom prst="rect">
            <a:avLst/>
          </a:prstGeom>
          <a:noFill/>
          <a:ln>
            <a:solidFill>
              <a:schemeClr val="tx1"/>
            </a:solidFill>
          </a:ln>
        </p:spPr>
        <p:txBody>
          <a:bodyPr wrap="square" rtlCol="0">
            <a:spAutoFit/>
          </a:bodyPr>
          <a:lstStyle/>
          <a:p>
            <a:pPr algn="ctr"/>
            <a:r>
              <a:rPr lang="en-US" sz="1100" dirty="0" smtClean="0"/>
              <a:t>Sustained blunt trauma to genitals</a:t>
            </a:r>
          </a:p>
        </p:txBody>
      </p:sp>
      <p:sp>
        <p:nvSpPr>
          <p:cNvPr id="8" name="TextBox 7"/>
          <p:cNvSpPr txBox="1"/>
          <p:nvPr/>
        </p:nvSpPr>
        <p:spPr>
          <a:xfrm>
            <a:off x="184974" y="3532839"/>
            <a:ext cx="2907284" cy="1446550"/>
          </a:xfrm>
          <a:prstGeom prst="rect">
            <a:avLst/>
          </a:prstGeom>
          <a:noFill/>
          <a:ln>
            <a:solidFill>
              <a:schemeClr val="tx1"/>
            </a:solidFill>
          </a:ln>
        </p:spPr>
        <p:txBody>
          <a:bodyPr wrap="square" rtlCol="0">
            <a:spAutoFit/>
          </a:bodyPr>
          <a:lstStyle/>
          <a:p>
            <a:pPr algn="ctr"/>
            <a:r>
              <a:rPr lang="en-US" sz="1100" b="1" u="sng" dirty="0" smtClean="0"/>
              <a:t>Management of superficial injuries with minimal to no bleeding:</a:t>
            </a:r>
          </a:p>
          <a:p>
            <a:pPr marL="171450" indent="-171450">
              <a:buFont typeface="Arial" panose="020B0604020202020204" pitchFamily="34" charset="0"/>
              <a:buChar char="•"/>
            </a:pPr>
            <a:r>
              <a:rPr lang="en-US" sz="1100" dirty="0" smtClean="0"/>
              <a:t>Thorough examination</a:t>
            </a:r>
          </a:p>
          <a:p>
            <a:pPr marL="171450" indent="-171450">
              <a:buFont typeface="Arial" panose="020B0604020202020204" pitchFamily="34" charset="0"/>
              <a:buChar char="•"/>
            </a:pPr>
            <a:r>
              <a:rPr lang="en-US" sz="1100" dirty="0" smtClean="0"/>
              <a:t>Irrigation with warm water or saline</a:t>
            </a:r>
          </a:p>
          <a:p>
            <a:pPr marL="171450" indent="-171450">
              <a:buFont typeface="Arial" panose="020B0604020202020204" pitchFamily="34" charset="0"/>
              <a:buChar char="•"/>
            </a:pPr>
            <a:r>
              <a:rPr lang="en-US" sz="1100" dirty="0" smtClean="0"/>
              <a:t>Compression with gauze to provide hemostasis, prevent hematoma formation</a:t>
            </a:r>
          </a:p>
          <a:p>
            <a:pPr marL="171450" indent="-171450">
              <a:buFont typeface="Arial" panose="020B0604020202020204" pitchFamily="34" charset="0"/>
              <a:buChar char="•"/>
            </a:pPr>
            <a:r>
              <a:rPr lang="en-US" sz="1100" dirty="0" smtClean="0"/>
              <a:t>Apply ice</a:t>
            </a:r>
          </a:p>
          <a:p>
            <a:pPr marL="171450" indent="-171450">
              <a:buFont typeface="Arial" panose="020B0604020202020204" pitchFamily="34" charset="0"/>
              <a:buChar char="•"/>
            </a:pPr>
            <a:r>
              <a:rPr lang="en-US" sz="1100" dirty="0" smtClean="0"/>
              <a:t>Consider </a:t>
            </a:r>
            <a:r>
              <a:rPr lang="en-US" sz="1100" dirty="0" err="1" smtClean="0"/>
              <a:t>foley</a:t>
            </a:r>
            <a:r>
              <a:rPr lang="en-US" sz="1100" dirty="0" smtClean="0"/>
              <a:t> catheter</a:t>
            </a:r>
          </a:p>
        </p:txBody>
      </p:sp>
      <p:sp>
        <p:nvSpPr>
          <p:cNvPr id="9" name="TextBox 8"/>
          <p:cNvSpPr txBox="1"/>
          <p:nvPr/>
        </p:nvSpPr>
        <p:spPr>
          <a:xfrm>
            <a:off x="5768543" y="3517111"/>
            <a:ext cx="3267506" cy="2970044"/>
          </a:xfrm>
          <a:prstGeom prst="rect">
            <a:avLst/>
          </a:prstGeom>
          <a:noFill/>
          <a:ln>
            <a:solidFill>
              <a:schemeClr val="tx1"/>
            </a:solidFill>
          </a:ln>
        </p:spPr>
        <p:txBody>
          <a:bodyPr wrap="square" rtlCol="0">
            <a:spAutoFit/>
          </a:bodyPr>
          <a:lstStyle/>
          <a:p>
            <a:pPr algn="ctr"/>
            <a:r>
              <a:rPr lang="en-US" sz="1100" b="1" u="sng" dirty="0" smtClean="0"/>
              <a:t>Management of more extensive injuries:</a:t>
            </a:r>
          </a:p>
          <a:p>
            <a:pPr marL="171450" indent="-171450">
              <a:buFont typeface="Arial" panose="020B0604020202020204" pitchFamily="34" charset="0"/>
              <a:buChar char="•"/>
            </a:pPr>
            <a:r>
              <a:rPr lang="en-US" sz="1100" dirty="0" smtClean="0"/>
              <a:t>Thorough examination using sedation in ED or general anesthesia in OR</a:t>
            </a:r>
          </a:p>
          <a:p>
            <a:pPr marL="171450" indent="-171450">
              <a:buFont typeface="Arial" panose="020B0604020202020204" pitchFamily="34" charset="0"/>
              <a:buChar char="•"/>
            </a:pPr>
            <a:r>
              <a:rPr lang="en-US" sz="1100" dirty="0" smtClean="0"/>
              <a:t>Irrigation with warm water or saline</a:t>
            </a:r>
          </a:p>
          <a:p>
            <a:pPr marL="171450" indent="-171450">
              <a:buFont typeface="Arial" panose="020B0604020202020204" pitchFamily="34" charset="0"/>
              <a:buChar char="•"/>
            </a:pPr>
            <a:r>
              <a:rPr lang="en-US" sz="1100" dirty="0" smtClean="0"/>
              <a:t>Control active bleeding with packing, suture, </a:t>
            </a:r>
            <a:r>
              <a:rPr lang="en-US" sz="1100" dirty="0" err="1" smtClean="0"/>
              <a:t>gelfoam</a:t>
            </a:r>
            <a:r>
              <a:rPr lang="en-US" sz="1100" dirty="0" smtClean="0"/>
              <a:t>, or cautery</a:t>
            </a:r>
          </a:p>
          <a:p>
            <a:pPr marL="171450" indent="-171450">
              <a:buFont typeface="Arial" panose="020B0604020202020204" pitchFamily="34" charset="0"/>
              <a:buChar char="•"/>
            </a:pPr>
            <a:r>
              <a:rPr lang="en-US" sz="1100" dirty="0" smtClean="0"/>
              <a:t>Suture repairs:</a:t>
            </a:r>
          </a:p>
          <a:p>
            <a:pPr marL="628650" lvl="1" indent="-171450">
              <a:buFont typeface="Arial" panose="020B0604020202020204" pitchFamily="34" charset="0"/>
              <a:buChar char="•"/>
            </a:pPr>
            <a:r>
              <a:rPr lang="en-US" sz="1100" dirty="0" smtClean="0"/>
              <a:t>Superficial lacerations involving perineal skin or vaginal mucosa: may </a:t>
            </a:r>
            <a:r>
              <a:rPr lang="en-US" sz="1100" dirty="0"/>
              <a:t>use layers and smaller sutures </a:t>
            </a:r>
            <a:r>
              <a:rPr lang="en-US" sz="1100" dirty="0" smtClean="0"/>
              <a:t>(e.g., 4-0 </a:t>
            </a:r>
            <a:r>
              <a:rPr lang="en-US" sz="1100" dirty="0"/>
              <a:t>and 5-0 </a:t>
            </a:r>
            <a:r>
              <a:rPr lang="en-US" sz="1100" dirty="0" err="1"/>
              <a:t>Vicryl</a:t>
            </a:r>
            <a:r>
              <a:rPr lang="en-US" sz="1100" dirty="0"/>
              <a:t> or </a:t>
            </a:r>
            <a:r>
              <a:rPr lang="en-US" sz="1100" dirty="0" err="1" smtClean="0"/>
              <a:t>Vicryl</a:t>
            </a:r>
            <a:r>
              <a:rPr lang="en-US" sz="1100" dirty="0" smtClean="0"/>
              <a:t> </a:t>
            </a:r>
            <a:r>
              <a:rPr lang="en-US" sz="1100" dirty="0" err="1"/>
              <a:t>Rapide</a:t>
            </a:r>
            <a:r>
              <a:rPr lang="en-US" sz="1100" dirty="0"/>
              <a:t>); consider interrupted sutures rather than running </a:t>
            </a:r>
            <a:r>
              <a:rPr lang="en-US" sz="1100" dirty="0" smtClean="0"/>
              <a:t>sutures</a:t>
            </a:r>
          </a:p>
          <a:p>
            <a:pPr marL="628650" lvl="1" indent="-171450">
              <a:buFont typeface="Arial" panose="020B0604020202020204" pitchFamily="34" charset="0"/>
              <a:buChar char="•"/>
            </a:pPr>
            <a:r>
              <a:rPr lang="en-US" sz="1100" dirty="0" smtClean="0"/>
              <a:t>Laceration involving perineal muscles, anal sphincter, or rectal mucosa: consider transfer for specialized evaluation and care</a:t>
            </a:r>
          </a:p>
          <a:p>
            <a:pPr marL="171450" indent="-171450">
              <a:buFont typeface="Arial" panose="020B0604020202020204" pitchFamily="34" charset="0"/>
              <a:buChar char="•"/>
            </a:pPr>
            <a:r>
              <a:rPr lang="en-US" sz="1100" dirty="0" smtClean="0"/>
              <a:t>Consider need for </a:t>
            </a:r>
            <a:r>
              <a:rPr lang="en-US" sz="1100" dirty="0" err="1" smtClean="0"/>
              <a:t>vaginoscopy</a:t>
            </a:r>
            <a:r>
              <a:rPr lang="en-US" sz="1100" dirty="0" smtClean="0"/>
              <a:t>, cystoscopy, laparoscopy based on injury and/or mechanism</a:t>
            </a:r>
          </a:p>
        </p:txBody>
      </p:sp>
      <p:sp>
        <p:nvSpPr>
          <p:cNvPr id="10" name="TextBox 9"/>
          <p:cNvSpPr txBox="1"/>
          <p:nvPr/>
        </p:nvSpPr>
        <p:spPr>
          <a:xfrm>
            <a:off x="3148081" y="1645196"/>
            <a:ext cx="2542506" cy="1785104"/>
          </a:xfrm>
          <a:prstGeom prst="rect">
            <a:avLst/>
          </a:prstGeom>
          <a:noFill/>
          <a:ln>
            <a:solidFill>
              <a:schemeClr val="tx1"/>
            </a:solidFill>
          </a:ln>
        </p:spPr>
        <p:txBody>
          <a:bodyPr wrap="square" rtlCol="0">
            <a:spAutoFit/>
          </a:bodyPr>
          <a:lstStyle/>
          <a:p>
            <a:pPr algn="ctr"/>
            <a:r>
              <a:rPr lang="en-US" sz="1100" dirty="0" smtClean="0"/>
              <a:t>Concern for:</a:t>
            </a:r>
          </a:p>
          <a:p>
            <a:pPr marL="171450" indent="-171450">
              <a:buFont typeface="Arial" panose="020B0604020202020204" pitchFamily="34" charset="0"/>
              <a:buChar char="•"/>
            </a:pPr>
            <a:r>
              <a:rPr lang="en-US" sz="1100" dirty="0" smtClean="0"/>
              <a:t>Laceration larger than 3-4cm in length and/or injury likely requiring suturing</a:t>
            </a:r>
          </a:p>
          <a:p>
            <a:pPr marL="171450" indent="-171450">
              <a:buFont typeface="Arial" panose="020B0604020202020204" pitchFamily="34" charset="0"/>
              <a:buChar char="•"/>
            </a:pPr>
            <a:r>
              <a:rPr lang="en-US" sz="1100" dirty="0" smtClean="0"/>
              <a:t>Non-localized bleeding</a:t>
            </a:r>
          </a:p>
          <a:p>
            <a:pPr marL="171450" indent="-171450">
              <a:buFont typeface="Arial" panose="020B0604020202020204" pitchFamily="34" charset="0"/>
              <a:buChar char="•"/>
            </a:pPr>
            <a:r>
              <a:rPr lang="en-US" sz="1100" dirty="0" smtClean="0"/>
              <a:t>Penetrating trauma</a:t>
            </a:r>
          </a:p>
          <a:p>
            <a:pPr marL="171450" indent="-171450">
              <a:buFont typeface="Arial" panose="020B0604020202020204" pitchFamily="34" charset="0"/>
              <a:buChar char="•"/>
            </a:pPr>
            <a:r>
              <a:rPr lang="en-US" sz="1100" dirty="0" smtClean="0"/>
              <a:t>Concern for </a:t>
            </a:r>
            <a:r>
              <a:rPr lang="en-US" sz="1100" dirty="0"/>
              <a:t>physical or sexual</a:t>
            </a:r>
            <a:r>
              <a:rPr lang="en-US" sz="1100" dirty="0" smtClean="0"/>
              <a:t> abuse</a:t>
            </a:r>
          </a:p>
          <a:p>
            <a:pPr marL="171450" indent="-171450">
              <a:buFont typeface="Arial" panose="020B0604020202020204" pitchFamily="34" charset="0"/>
              <a:buChar char="•"/>
            </a:pPr>
            <a:r>
              <a:rPr lang="en-US" sz="1100" dirty="0" smtClean="0"/>
              <a:t>Injuries involving the hymen, vagina, urethra, or anus</a:t>
            </a:r>
          </a:p>
          <a:p>
            <a:pPr marL="171450" indent="-171450">
              <a:buFont typeface="Arial" panose="020B0604020202020204" pitchFamily="34" charset="0"/>
              <a:buChar char="•"/>
            </a:pPr>
            <a:r>
              <a:rPr lang="en-US" sz="1100" dirty="0" smtClean="0"/>
              <a:t>Unclear extent of injury</a:t>
            </a:r>
          </a:p>
          <a:p>
            <a:pPr marL="171450" indent="-171450">
              <a:buFont typeface="Arial" panose="020B0604020202020204" pitchFamily="34" charset="0"/>
              <a:buChar char="•"/>
            </a:pPr>
            <a:r>
              <a:rPr lang="en-US" sz="1100" dirty="0" smtClean="0"/>
              <a:t>Uncooperative patient</a:t>
            </a:r>
          </a:p>
        </p:txBody>
      </p:sp>
      <p:sp>
        <p:nvSpPr>
          <p:cNvPr id="11" name="TextBox 10"/>
          <p:cNvSpPr txBox="1"/>
          <p:nvPr/>
        </p:nvSpPr>
        <p:spPr>
          <a:xfrm>
            <a:off x="3285097" y="3752790"/>
            <a:ext cx="2290606" cy="1015663"/>
          </a:xfrm>
          <a:prstGeom prst="rect">
            <a:avLst/>
          </a:prstGeom>
          <a:noFill/>
          <a:ln w="38100">
            <a:solidFill>
              <a:schemeClr val="tx1"/>
            </a:solidFill>
          </a:ln>
        </p:spPr>
        <p:txBody>
          <a:bodyPr wrap="square" rtlCol="0">
            <a:spAutoFit/>
          </a:bodyPr>
          <a:lstStyle/>
          <a:p>
            <a:pPr algn="ctr"/>
            <a:r>
              <a:rPr lang="en-US" sz="1000" b="1" dirty="0" smtClean="0"/>
              <a:t>Examination Strategies:</a:t>
            </a:r>
          </a:p>
          <a:p>
            <a:pPr marL="171450" indent="-171450">
              <a:buFont typeface="Arial" panose="020B0604020202020204" pitchFamily="34" charset="0"/>
              <a:buChar char="•"/>
              <a:tabLst>
                <a:tab pos="176213" algn="l"/>
              </a:tabLst>
            </a:pPr>
            <a:r>
              <a:rPr lang="en-US" sz="1000" dirty="0" smtClean="0"/>
              <a:t>Liberal application of 2-5% lidocaine to the injured area</a:t>
            </a:r>
          </a:p>
          <a:p>
            <a:pPr marL="171450" indent="-171450">
              <a:buFont typeface="Arial" panose="020B0604020202020204" pitchFamily="34" charset="0"/>
              <a:buChar char="•"/>
            </a:pPr>
            <a:r>
              <a:rPr lang="en-US" sz="1000" dirty="0" smtClean="0"/>
              <a:t>Warm saline or water to irrigate</a:t>
            </a:r>
          </a:p>
          <a:p>
            <a:pPr marL="171450" indent="-171450">
              <a:buFont typeface="Arial" panose="020B0604020202020204" pitchFamily="34" charset="0"/>
              <a:buChar char="•"/>
            </a:pPr>
            <a:r>
              <a:rPr lang="en-US" sz="1000" dirty="0" smtClean="0"/>
              <a:t>Distraction techniques</a:t>
            </a:r>
            <a:r>
              <a:rPr lang="en-US" sz="1000" dirty="0"/>
              <a:t> </a:t>
            </a:r>
            <a:r>
              <a:rPr lang="en-US" sz="1000" dirty="0" smtClean="0"/>
              <a:t>aided by Child Life specialists, distraction aids</a:t>
            </a:r>
          </a:p>
        </p:txBody>
      </p:sp>
      <p:sp>
        <p:nvSpPr>
          <p:cNvPr id="12" name="TextBox 11"/>
          <p:cNvSpPr txBox="1"/>
          <p:nvPr/>
        </p:nvSpPr>
        <p:spPr>
          <a:xfrm>
            <a:off x="408642" y="644922"/>
            <a:ext cx="2459947" cy="1631216"/>
          </a:xfrm>
          <a:prstGeom prst="rect">
            <a:avLst/>
          </a:prstGeom>
          <a:noFill/>
          <a:ln w="57150">
            <a:solidFill>
              <a:schemeClr val="bg2">
                <a:lumMod val="90000"/>
              </a:schemeClr>
            </a:solidFill>
          </a:ln>
        </p:spPr>
        <p:txBody>
          <a:bodyPr wrap="square" rtlCol="0">
            <a:spAutoFit/>
          </a:bodyPr>
          <a:lstStyle/>
          <a:p>
            <a:r>
              <a:rPr lang="en-US" sz="1000" b="1" dirty="0" smtClean="0"/>
              <a:t>Common Mechanisms of Straddle Injuries</a:t>
            </a:r>
            <a:r>
              <a:rPr lang="en-US" sz="1000" dirty="0" smtClean="0"/>
              <a:t>:</a:t>
            </a:r>
          </a:p>
          <a:p>
            <a:pPr marL="171450" indent="-171450">
              <a:buFont typeface="Arial" panose="020B0604020202020204" pitchFamily="34" charset="0"/>
              <a:buChar char="•"/>
            </a:pPr>
            <a:r>
              <a:rPr lang="en-US" sz="1000" dirty="0" smtClean="0"/>
              <a:t>Falls involving bicycles</a:t>
            </a:r>
          </a:p>
          <a:p>
            <a:pPr marL="171450" indent="-171450">
              <a:buFont typeface="Arial" panose="020B0604020202020204" pitchFamily="34" charset="0"/>
              <a:buChar char="•"/>
            </a:pPr>
            <a:r>
              <a:rPr lang="en-US" sz="1000" dirty="0" smtClean="0"/>
              <a:t>Falls on playgrounds</a:t>
            </a:r>
          </a:p>
          <a:p>
            <a:pPr marL="171450" indent="-171450">
              <a:buFont typeface="Arial" panose="020B0604020202020204" pitchFamily="34" charset="0"/>
              <a:buChar char="•"/>
            </a:pPr>
            <a:r>
              <a:rPr lang="en-US" sz="1000" dirty="0" smtClean="0"/>
              <a:t>Falls in bathtubs</a:t>
            </a:r>
          </a:p>
          <a:p>
            <a:pPr marL="171450" indent="-171450">
              <a:buFont typeface="Arial" panose="020B0604020202020204" pitchFamily="34" charset="0"/>
              <a:buChar char="•"/>
            </a:pPr>
            <a:r>
              <a:rPr lang="en-US" sz="1000" dirty="0" smtClean="0"/>
              <a:t>Falls on </a:t>
            </a:r>
            <a:r>
              <a:rPr lang="en-US" sz="1000" dirty="0"/>
              <a:t>furniture</a:t>
            </a:r>
          </a:p>
          <a:p>
            <a:pPr marL="171450" indent="-171450">
              <a:buFont typeface="Arial" panose="020B0604020202020204" pitchFamily="34" charset="0"/>
              <a:buChar char="•"/>
            </a:pPr>
            <a:endParaRPr lang="en-US" sz="1000" dirty="0" smtClean="0"/>
          </a:p>
          <a:p>
            <a:pPr algn="ctr"/>
            <a:r>
              <a:rPr lang="en-US" sz="1000" b="1" dirty="0"/>
              <a:t>Common Mechanisms of </a:t>
            </a:r>
            <a:r>
              <a:rPr lang="en-US" sz="1000" b="1" dirty="0" smtClean="0"/>
              <a:t>Non-Straddle Blunt Trauma Injuries</a:t>
            </a:r>
            <a:r>
              <a:rPr lang="en-US" sz="1000" dirty="0"/>
              <a:t>:</a:t>
            </a:r>
          </a:p>
          <a:p>
            <a:pPr marL="171450" indent="-171450">
              <a:buFont typeface="Arial" panose="020B0604020202020204" pitchFamily="34" charset="0"/>
              <a:buChar char="•"/>
            </a:pPr>
            <a:r>
              <a:rPr lang="en-US" sz="1000" dirty="0" smtClean="0"/>
              <a:t>Motor vehicle collisions</a:t>
            </a:r>
          </a:p>
          <a:p>
            <a:pPr marL="171450" indent="-171450">
              <a:buFont typeface="Arial" panose="020B0604020202020204" pitchFamily="34" charset="0"/>
              <a:buChar char="•"/>
            </a:pPr>
            <a:r>
              <a:rPr lang="en-US" sz="1000" dirty="0" smtClean="0"/>
              <a:t>Sexual assault</a:t>
            </a:r>
          </a:p>
        </p:txBody>
      </p:sp>
      <p:sp>
        <p:nvSpPr>
          <p:cNvPr id="13" name="TextBox 12"/>
          <p:cNvSpPr txBox="1"/>
          <p:nvPr/>
        </p:nvSpPr>
        <p:spPr>
          <a:xfrm>
            <a:off x="7200051" y="2406943"/>
            <a:ext cx="404489" cy="261610"/>
          </a:xfrm>
          <a:prstGeom prst="rect">
            <a:avLst/>
          </a:prstGeom>
          <a:noFill/>
          <a:ln>
            <a:solidFill>
              <a:schemeClr val="tx1"/>
            </a:solidFill>
          </a:ln>
        </p:spPr>
        <p:txBody>
          <a:bodyPr wrap="square" rtlCol="0">
            <a:spAutoFit/>
          </a:bodyPr>
          <a:lstStyle/>
          <a:p>
            <a:pPr algn="ctr"/>
            <a:r>
              <a:rPr lang="en-US" sz="1100" dirty="0" smtClean="0"/>
              <a:t>Yes</a:t>
            </a:r>
          </a:p>
        </p:txBody>
      </p:sp>
      <p:sp>
        <p:nvSpPr>
          <p:cNvPr id="14" name="TextBox 13"/>
          <p:cNvSpPr txBox="1"/>
          <p:nvPr/>
        </p:nvSpPr>
        <p:spPr>
          <a:xfrm>
            <a:off x="1436372" y="2406943"/>
            <a:ext cx="404489" cy="261610"/>
          </a:xfrm>
          <a:prstGeom prst="rect">
            <a:avLst/>
          </a:prstGeom>
          <a:noFill/>
          <a:ln>
            <a:solidFill>
              <a:schemeClr val="tx1"/>
            </a:solidFill>
          </a:ln>
        </p:spPr>
        <p:txBody>
          <a:bodyPr wrap="square" rtlCol="0">
            <a:spAutoFit/>
          </a:bodyPr>
          <a:lstStyle/>
          <a:p>
            <a:pPr algn="ctr"/>
            <a:r>
              <a:rPr lang="en-US" sz="1100" dirty="0" smtClean="0"/>
              <a:t>No</a:t>
            </a:r>
          </a:p>
        </p:txBody>
      </p:sp>
      <p:cxnSp>
        <p:nvCxnSpPr>
          <p:cNvPr id="16" name="Straight Arrow Connector 15"/>
          <p:cNvCxnSpPr>
            <a:stCxn id="10" idx="3"/>
            <a:endCxn id="13" idx="1"/>
          </p:cNvCxnSpPr>
          <p:nvPr/>
        </p:nvCxnSpPr>
        <p:spPr>
          <a:xfrm>
            <a:off x="5690587" y="2537748"/>
            <a:ext cx="15094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2"/>
            <a:endCxn id="9" idx="0"/>
          </p:cNvCxnSpPr>
          <p:nvPr/>
        </p:nvCxnSpPr>
        <p:spPr>
          <a:xfrm>
            <a:off x="7402296" y="2668553"/>
            <a:ext cx="0" cy="848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1"/>
            <a:endCxn id="14" idx="3"/>
          </p:cNvCxnSpPr>
          <p:nvPr/>
        </p:nvCxnSpPr>
        <p:spPr>
          <a:xfrm flipH="1">
            <a:off x="1840861" y="2537748"/>
            <a:ext cx="13072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2"/>
            <a:endCxn id="8" idx="0"/>
          </p:cNvCxnSpPr>
          <p:nvPr/>
        </p:nvCxnSpPr>
        <p:spPr>
          <a:xfrm flipH="1">
            <a:off x="1638616" y="2668553"/>
            <a:ext cx="1" cy="8642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2"/>
            <a:endCxn id="10" idx="0"/>
          </p:cNvCxnSpPr>
          <p:nvPr/>
        </p:nvCxnSpPr>
        <p:spPr>
          <a:xfrm>
            <a:off x="4419334" y="1322706"/>
            <a:ext cx="0" cy="322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31803" y="5651313"/>
            <a:ext cx="4890828" cy="507831"/>
          </a:xfrm>
          <a:prstGeom prst="rect">
            <a:avLst/>
          </a:prstGeom>
        </p:spPr>
        <p:txBody>
          <a:bodyPr wrap="square">
            <a:spAutoFit/>
          </a:bodyPr>
          <a:lstStyle/>
          <a:p>
            <a:r>
              <a:rPr lang="en-US" sz="900" b="1" dirty="0" smtClean="0">
                <a:solidFill>
                  <a:srgbClr val="212121"/>
                </a:solidFill>
                <a:latin typeface="BlinkMacSystemFont"/>
              </a:rPr>
              <a:t>Reference:</a:t>
            </a:r>
          </a:p>
          <a:p>
            <a:r>
              <a:rPr lang="en-US" sz="900" dirty="0" err="1" smtClean="0">
                <a:solidFill>
                  <a:srgbClr val="212121"/>
                </a:solidFill>
                <a:latin typeface="BlinkMacSystemFont"/>
              </a:rPr>
              <a:t>Cizek</a:t>
            </a:r>
            <a:r>
              <a:rPr lang="en-US" sz="900" dirty="0" smtClean="0">
                <a:solidFill>
                  <a:srgbClr val="212121"/>
                </a:solidFill>
                <a:latin typeface="BlinkMacSystemFont"/>
              </a:rPr>
              <a:t> </a:t>
            </a:r>
            <a:r>
              <a:rPr lang="en-US" sz="900" dirty="0">
                <a:solidFill>
                  <a:srgbClr val="212121"/>
                </a:solidFill>
                <a:latin typeface="BlinkMacSystemFont"/>
              </a:rPr>
              <a:t>SM, Tyson N. Pediatric and Adolescent Gynecologic Emergencies. </a:t>
            </a:r>
            <a:r>
              <a:rPr lang="en-US" sz="900" dirty="0" err="1">
                <a:solidFill>
                  <a:srgbClr val="212121"/>
                </a:solidFill>
                <a:latin typeface="BlinkMacSystemFont"/>
              </a:rPr>
              <a:t>Obstet</a:t>
            </a:r>
            <a:r>
              <a:rPr lang="en-US" sz="900" dirty="0">
                <a:solidFill>
                  <a:srgbClr val="212121"/>
                </a:solidFill>
                <a:latin typeface="BlinkMacSystemFont"/>
              </a:rPr>
              <a:t> </a:t>
            </a:r>
            <a:r>
              <a:rPr lang="en-US" sz="900" dirty="0" err="1">
                <a:solidFill>
                  <a:srgbClr val="212121"/>
                </a:solidFill>
                <a:latin typeface="BlinkMacSystemFont"/>
              </a:rPr>
              <a:t>Gynecol</a:t>
            </a:r>
            <a:r>
              <a:rPr lang="en-US" sz="900" dirty="0">
                <a:solidFill>
                  <a:srgbClr val="212121"/>
                </a:solidFill>
                <a:latin typeface="BlinkMacSystemFont"/>
              </a:rPr>
              <a:t> </a:t>
            </a:r>
            <a:r>
              <a:rPr lang="en-US" sz="900" dirty="0" err="1">
                <a:solidFill>
                  <a:srgbClr val="212121"/>
                </a:solidFill>
                <a:latin typeface="BlinkMacSystemFont"/>
              </a:rPr>
              <a:t>Clin</a:t>
            </a:r>
            <a:r>
              <a:rPr lang="en-US" sz="900" dirty="0">
                <a:solidFill>
                  <a:srgbClr val="212121"/>
                </a:solidFill>
                <a:latin typeface="BlinkMacSystemFont"/>
              </a:rPr>
              <a:t> North Am. 2022 Sep;49(3):521-536. </a:t>
            </a:r>
            <a:r>
              <a:rPr lang="en-US" sz="900" dirty="0" err="1">
                <a:solidFill>
                  <a:srgbClr val="212121"/>
                </a:solidFill>
                <a:latin typeface="BlinkMacSystemFont"/>
              </a:rPr>
              <a:t>doi</a:t>
            </a:r>
            <a:r>
              <a:rPr lang="en-US" sz="900" dirty="0">
                <a:solidFill>
                  <a:srgbClr val="212121"/>
                </a:solidFill>
                <a:latin typeface="BlinkMacSystemFont"/>
              </a:rPr>
              <a:t>: 10.1016/j.ogc.2022.02.017. PMID: 36122983.</a:t>
            </a:r>
            <a:endParaRPr lang="en-US" sz="900" dirty="0"/>
          </a:p>
        </p:txBody>
      </p:sp>
      <p:sp>
        <p:nvSpPr>
          <p:cNvPr id="20" name="TextBox 19"/>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21"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369110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4"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
        <p:nvSpPr>
          <p:cNvPr id="5" name="Slide Number Placeholder 4"/>
          <p:cNvSpPr>
            <a:spLocks noGrp="1"/>
          </p:cNvSpPr>
          <p:nvPr>
            <p:ph type="sldNum" sz="quarter" idx="12"/>
          </p:nvPr>
        </p:nvSpPr>
        <p:spPr/>
        <p:txBody>
          <a:bodyPr/>
          <a:lstStyle/>
          <a:p>
            <a:fld id="{5B47B835-CFF4-4007-875F-3360DD681A9A}" type="slidenum">
              <a:rPr lang="en-US" smtClean="0"/>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27497011"/>
              </p:ext>
            </p:extLst>
          </p:nvPr>
        </p:nvGraphicFramePr>
        <p:xfrm>
          <a:off x="628650" y="1337733"/>
          <a:ext cx="7626350" cy="5212080"/>
        </p:xfrm>
        <a:graphic>
          <a:graphicData uri="http://schemas.openxmlformats.org/drawingml/2006/table">
            <a:tbl>
              <a:tblPr firstRow="1" bandRow="1">
                <a:tableStyleId>{073A0DAA-6AF3-43AB-8588-CEC1D06C72B9}</a:tableStyleId>
              </a:tblPr>
              <a:tblGrid>
                <a:gridCol w="6635750"/>
                <a:gridCol w="990600"/>
              </a:tblGrid>
              <a:tr h="274320">
                <a:tc>
                  <a:txBody>
                    <a:bodyPr/>
                    <a:lstStyle/>
                    <a:p>
                      <a:r>
                        <a:rPr lang="en-US" sz="1200" dirty="0" smtClean="0"/>
                        <a:t>Topic</a:t>
                      </a:r>
                      <a:endParaRPr lang="en-US" sz="1200" dirty="0"/>
                    </a:p>
                  </a:txBody>
                  <a:tcPr/>
                </a:tc>
                <a:tc>
                  <a:txBody>
                    <a:bodyPr/>
                    <a:lstStyle/>
                    <a:p>
                      <a:pPr algn="ctr"/>
                      <a:r>
                        <a:rPr lang="en-US" sz="1200" dirty="0" smtClean="0"/>
                        <a:t>Page</a:t>
                      </a:r>
                      <a:endParaRPr lang="en-US" sz="1200" dirty="0"/>
                    </a:p>
                  </a:txBody>
                  <a:tcPr/>
                </a:tc>
              </a:tr>
              <a:tr h="274320">
                <a:tc>
                  <a:txBody>
                    <a:bodyPr/>
                    <a:lstStyle/>
                    <a:p>
                      <a:r>
                        <a:rPr lang="en-US" sz="1200" dirty="0" smtClean="0"/>
                        <a:t>Definitions</a:t>
                      </a:r>
                      <a:endParaRPr lang="en-US" sz="1200" dirty="0"/>
                    </a:p>
                  </a:txBody>
                  <a:tcPr/>
                </a:tc>
                <a:tc>
                  <a:txBody>
                    <a:bodyPr/>
                    <a:lstStyle/>
                    <a:p>
                      <a:pPr algn="ctr"/>
                      <a:r>
                        <a:rPr lang="en-US" sz="1200" dirty="0" smtClean="0"/>
                        <a:t>4</a:t>
                      </a:r>
                      <a:endParaRPr lang="en-US" sz="1200" dirty="0"/>
                    </a:p>
                  </a:txBody>
                  <a:tcPr/>
                </a:tc>
              </a:tr>
              <a:tr h="274320">
                <a:tc>
                  <a:txBody>
                    <a:bodyPr/>
                    <a:lstStyle/>
                    <a:p>
                      <a:r>
                        <a:rPr lang="en-US" sz="1200" dirty="0" smtClean="0"/>
                        <a:t>Thoracic CT Rarely</a:t>
                      </a:r>
                      <a:r>
                        <a:rPr lang="en-US" sz="1200" baseline="0" dirty="0" smtClean="0"/>
                        <a:t> Indicated in Children</a:t>
                      </a:r>
                      <a:endParaRPr lang="en-US" sz="1200" dirty="0"/>
                    </a:p>
                  </a:txBody>
                  <a:tcPr/>
                </a:tc>
                <a:tc>
                  <a:txBody>
                    <a:bodyPr/>
                    <a:lstStyle/>
                    <a:p>
                      <a:pPr algn="ctr"/>
                      <a:r>
                        <a:rPr lang="en-US" sz="1200" dirty="0" smtClean="0"/>
                        <a:t>5</a:t>
                      </a:r>
                      <a:endParaRPr lang="en-US" sz="1200" dirty="0"/>
                    </a:p>
                  </a:txBody>
                  <a:tcPr/>
                </a:tc>
              </a:tr>
              <a:tr h="274320">
                <a:tc>
                  <a:txBody>
                    <a:bodyPr/>
                    <a:lstStyle/>
                    <a:p>
                      <a:r>
                        <a:rPr lang="en-US" sz="1200" dirty="0" smtClean="0"/>
                        <a:t>Chest Wall Injuries</a:t>
                      </a:r>
                    </a:p>
                  </a:txBody>
                  <a:tcPr/>
                </a:tc>
                <a:tc>
                  <a:txBody>
                    <a:bodyPr/>
                    <a:lstStyle/>
                    <a:p>
                      <a:pPr algn="ctr"/>
                      <a:r>
                        <a:rPr lang="en-US" sz="1200" dirty="0" smtClean="0"/>
                        <a:t>6</a:t>
                      </a:r>
                      <a:endParaRPr lang="en-US" sz="1200" dirty="0"/>
                    </a:p>
                  </a:txBody>
                  <a:tcPr/>
                </a:tc>
              </a:tr>
              <a:tr h="274320">
                <a:tc>
                  <a:txBody>
                    <a:bodyPr/>
                    <a:lstStyle/>
                    <a:p>
                      <a:r>
                        <a:rPr lang="en-US" sz="1200" dirty="0" smtClean="0"/>
                        <a:t>Isolated Sternal and</a:t>
                      </a:r>
                      <a:r>
                        <a:rPr lang="en-US" sz="1200" baseline="0" dirty="0" smtClean="0"/>
                        <a:t> Scapular Fractures</a:t>
                      </a:r>
                      <a:endParaRPr lang="en-US" sz="1200" dirty="0"/>
                    </a:p>
                  </a:txBody>
                  <a:tcPr/>
                </a:tc>
                <a:tc>
                  <a:txBody>
                    <a:bodyPr/>
                    <a:lstStyle/>
                    <a:p>
                      <a:pPr algn="ctr"/>
                      <a:r>
                        <a:rPr lang="en-US" sz="1200" dirty="0" smtClean="0"/>
                        <a:t>7</a:t>
                      </a:r>
                      <a:endParaRPr lang="en-US" sz="1200" dirty="0"/>
                    </a:p>
                  </a:txBody>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TEN-4-FACESp:</a:t>
                      </a:r>
                      <a:r>
                        <a:rPr lang="en-US" sz="1200" b="0" baseline="0" dirty="0" smtClean="0"/>
                        <a:t> </a:t>
                      </a:r>
                      <a:r>
                        <a:rPr lang="en-US" sz="1200" b="0" dirty="0" smtClean="0"/>
                        <a:t>Patterned Skin Injuries and Unusual Locations of Injuries</a:t>
                      </a:r>
                    </a:p>
                  </a:txBody>
                  <a:tcPr/>
                </a:tc>
                <a:tc>
                  <a:txBody>
                    <a:bodyPr/>
                    <a:lstStyle/>
                    <a:p>
                      <a:pPr algn="ctr"/>
                      <a:r>
                        <a:rPr lang="en-US" sz="1200" dirty="0" smtClean="0"/>
                        <a:t>8</a:t>
                      </a:r>
                      <a:endParaRPr lang="en-US" sz="1200" dirty="0"/>
                    </a:p>
                  </a:txBody>
                  <a:tcPr/>
                </a:tc>
              </a:tr>
              <a:tr h="274320">
                <a:tc>
                  <a:txBody>
                    <a:bodyPr/>
                    <a:lstStyle/>
                    <a:p>
                      <a:r>
                        <a:rPr lang="en-US" sz="1200" dirty="0" smtClean="0"/>
                        <a:t>Evaluation of Abdominal Trauma</a:t>
                      </a:r>
                      <a:r>
                        <a:rPr lang="en-US" sz="1200" baseline="0" dirty="0" smtClean="0"/>
                        <a:t> in Child Physical Abuse</a:t>
                      </a:r>
                      <a:endParaRPr lang="en-US" sz="1200" dirty="0"/>
                    </a:p>
                  </a:txBody>
                  <a:tcPr/>
                </a:tc>
                <a:tc>
                  <a:txBody>
                    <a:bodyPr/>
                    <a:lstStyle/>
                    <a:p>
                      <a:pPr algn="ctr"/>
                      <a:r>
                        <a:rPr lang="en-US" sz="1200" dirty="0" smtClean="0"/>
                        <a:t>9</a:t>
                      </a:r>
                      <a:endParaRPr lang="en-US" sz="1200" dirty="0"/>
                    </a:p>
                  </a:txBody>
                  <a:tcPr/>
                </a:tc>
              </a:tr>
              <a:tr h="274320">
                <a:tc>
                  <a:txBody>
                    <a:bodyPr/>
                    <a:lstStyle/>
                    <a:p>
                      <a:r>
                        <a:rPr lang="en-US" sz="1200" dirty="0" smtClean="0"/>
                        <a:t>Features</a:t>
                      </a:r>
                      <a:r>
                        <a:rPr lang="en-US" sz="1200" baseline="0" dirty="0" smtClean="0"/>
                        <a:t> Associated with Child Abuse Identified in Initial Trauma Evaluation</a:t>
                      </a:r>
                      <a:endParaRPr lang="en-US" sz="1200" dirty="0"/>
                    </a:p>
                  </a:txBody>
                  <a:tcPr/>
                </a:tc>
                <a:tc>
                  <a:txBody>
                    <a:bodyPr/>
                    <a:lstStyle/>
                    <a:p>
                      <a:pPr algn="ctr"/>
                      <a:r>
                        <a:rPr lang="en-US" sz="1200" dirty="0" smtClean="0"/>
                        <a:t>10</a:t>
                      </a:r>
                      <a:endParaRPr lang="en-US" sz="1200" dirty="0"/>
                    </a:p>
                  </a:txBody>
                  <a:tcPr/>
                </a:tc>
              </a:tr>
              <a:tr h="274320">
                <a:tc>
                  <a:txBody>
                    <a:bodyPr/>
                    <a:lstStyle/>
                    <a:p>
                      <a:r>
                        <a:rPr lang="en-US" sz="1200" dirty="0" smtClean="0"/>
                        <a:t>Pediatric</a:t>
                      </a:r>
                      <a:r>
                        <a:rPr lang="en-US" sz="1200" baseline="0" dirty="0" smtClean="0"/>
                        <a:t> Blunt Chest Injury Guideline</a:t>
                      </a:r>
                      <a:endParaRPr lang="en-US" sz="1200" dirty="0" smtClean="0"/>
                    </a:p>
                  </a:txBody>
                  <a:tcPr/>
                </a:tc>
                <a:tc>
                  <a:txBody>
                    <a:bodyPr/>
                    <a:lstStyle/>
                    <a:p>
                      <a:pPr algn="ctr"/>
                      <a:r>
                        <a:rPr lang="en-US" sz="1200" dirty="0" smtClean="0"/>
                        <a:t>11</a:t>
                      </a:r>
                      <a:endParaRPr lang="en-US" sz="1200" dirty="0"/>
                    </a:p>
                  </a:txBody>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Pediatric Thoracolumbar Spine Evaluation Clinical Guideline</a:t>
                      </a:r>
                    </a:p>
                  </a:txBody>
                  <a:tcPr/>
                </a:tc>
                <a:tc>
                  <a:txBody>
                    <a:bodyPr/>
                    <a:lstStyle/>
                    <a:p>
                      <a:pPr algn="ctr"/>
                      <a:r>
                        <a:rPr lang="en-US" sz="1200" dirty="0" smtClean="0"/>
                        <a:t>12</a:t>
                      </a:r>
                      <a:endParaRPr lang="en-US" sz="1200" dirty="0"/>
                    </a:p>
                  </a:txBody>
                  <a:tcPr/>
                </a:tc>
              </a:tr>
              <a:tr h="274320">
                <a:tc>
                  <a:txBody>
                    <a:bodyPr/>
                    <a:lstStyle/>
                    <a:p>
                      <a:pPr algn="l"/>
                      <a:r>
                        <a:rPr lang="en-US" sz="1200" b="0" dirty="0" smtClean="0"/>
                        <a:t>Pediatric Thoracolumbar Spine Evaluation: Spinal Precautions Logroll Guidelines</a:t>
                      </a:r>
                    </a:p>
                  </a:txBody>
                  <a:tcPr/>
                </a:tc>
                <a:tc>
                  <a:txBody>
                    <a:bodyPr/>
                    <a:lstStyle/>
                    <a:p>
                      <a:pPr algn="ctr"/>
                      <a:r>
                        <a:rPr lang="en-US" sz="1200" dirty="0" smtClean="0"/>
                        <a:t>13</a:t>
                      </a:r>
                    </a:p>
                  </a:txBody>
                  <a:tcPr/>
                </a:tc>
              </a:tr>
              <a:tr h="274320">
                <a:tc>
                  <a:txBody>
                    <a:bodyPr/>
                    <a:lstStyle/>
                    <a:p>
                      <a:pPr algn="l"/>
                      <a:r>
                        <a:rPr lang="en-US" sz="1200" b="0" dirty="0" smtClean="0"/>
                        <a:t>Tools for Determining Need for Abdominal CT in Children with Blunt Abdominal Trauma</a:t>
                      </a:r>
                    </a:p>
                  </a:txBody>
                  <a:tcPr/>
                </a:tc>
                <a:tc>
                  <a:txBody>
                    <a:bodyPr/>
                    <a:lstStyle/>
                    <a:p>
                      <a:pPr algn="ctr"/>
                      <a:r>
                        <a:rPr lang="en-US" sz="1200" dirty="0" smtClean="0"/>
                        <a:t>14</a:t>
                      </a:r>
                    </a:p>
                  </a:txBody>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smtClean="0"/>
                        <a:t>Nonoperative</a:t>
                      </a:r>
                      <a:r>
                        <a:rPr lang="en-US" sz="1200" b="0" dirty="0" smtClean="0"/>
                        <a:t> Management of Blunt Liver and Spleen Injuries: ATOMAC Guideline</a:t>
                      </a:r>
                    </a:p>
                  </a:txBody>
                  <a:tcPr/>
                </a:tc>
                <a:tc>
                  <a:txBody>
                    <a:bodyPr/>
                    <a:lstStyle/>
                    <a:p>
                      <a:pPr algn="ctr"/>
                      <a:r>
                        <a:rPr lang="en-US" sz="1200" dirty="0" smtClean="0"/>
                        <a:t>15</a:t>
                      </a:r>
                    </a:p>
                  </a:txBody>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Pediatric Isolated Blunt Abdominal Injury Clinical Guideline</a:t>
                      </a:r>
                    </a:p>
                  </a:txBody>
                  <a:tcPr/>
                </a:tc>
                <a:tc>
                  <a:txBody>
                    <a:bodyPr/>
                    <a:lstStyle/>
                    <a:p>
                      <a:pPr algn="ctr"/>
                      <a:r>
                        <a:rPr lang="en-US" sz="1200" dirty="0" smtClean="0"/>
                        <a:t>16</a:t>
                      </a:r>
                    </a:p>
                  </a:txBody>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Pediatric Pancreatic Injury</a:t>
                      </a:r>
                    </a:p>
                  </a:txBody>
                  <a:tcPr/>
                </a:tc>
                <a:tc>
                  <a:txBody>
                    <a:bodyPr/>
                    <a:lstStyle/>
                    <a:p>
                      <a:pPr algn="ctr"/>
                      <a:r>
                        <a:rPr lang="en-US" sz="1200" dirty="0" smtClean="0"/>
                        <a:t>17</a:t>
                      </a:r>
                    </a:p>
                  </a:txBody>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Guideline</a:t>
                      </a:r>
                      <a:r>
                        <a:rPr lang="en-US" sz="1200" b="0" baseline="0" dirty="0" smtClean="0"/>
                        <a:t> for </a:t>
                      </a:r>
                      <a:r>
                        <a:rPr lang="en-US" sz="1200" b="0" baseline="0" dirty="0" err="1" smtClean="0"/>
                        <a:t>Nonoperative</a:t>
                      </a:r>
                      <a:r>
                        <a:rPr lang="en-US" sz="1200" b="0" baseline="0" dirty="0" smtClean="0"/>
                        <a:t> Management of Pediatric Pancreatic Injuries</a:t>
                      </a:r>
                      <a:endParaRPr lang="en-US" sz="1200" b="0" dirty="0" smtClean="0"/>
                    </a:p>
                  </a:txBody>
                  <a:tcPr/>
                </a:tc>
                <a:tc>
                  <a:txBody>
                    <a:bodyPr/>
                    <a:lstStyle/>
                    <a:p>
                      <a:pPr algn="ctr"/>
                      <a:r>
                        <a:rPr lang="en-US" sz="1200" dirty="0" smtClean="0"/>
                        <a:t>18</a:t>
                      </a:r>
                    </a:p>
                  </a:txBody>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Diagnosis, Evaluation and Management of Hollow Viscus Injuries in Children</a:t>
                      </a:r>
                    </a:p>
                  </a:txBody>
                  <a:tcPr/>
                </a:tc>
                <a:tc>
                  <a:txBody>
                    <a:bodyPr/>
                    <a:lstStyle/>
                    <a:p>
                      <a:pPr algn="ctr"/>
                      <a:r>
                        <a:rPr lang="en-US" sz="1200" dirty="0" smtClean="0"/>
                        <a:t>19</a:t>
                      </a:r>
                    </a:p>
                  </a:txBody>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Pediatric</a:t>
                      </a:r>
                      <a:r>
                        <a:rPr lang="en-US" sz="1200" b="0" baseline="0" dirty="0" smtClean="0"/>
                        <a:t> Blunt Urological Injuries</a:t>
                      </a:r>
                      <a:endParaRPr lang="en-US" sz="1200" b="0" dirty="0" smtClean="0"/>
                    </a:p>
                  </a:txBody>
                  <a:tcPr/>
                </a:tc>
                <a:tc>
                  <a:txBody>
                    <a:bodyPr/>
                    <a:lstStyle/>
                    <a:p>
                      <a:pPr algn="ctr"/>
                      <a:r>
                        <a:rPr lang="en-US" sz="1200" dirty="0" smtClean="0"/>
                        <a:t>20</a:t>
                      </a:r>
                    </a:p>
                  </a:txBody>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Pediatric Gynecological</a:t>
                      </a:r>
                      <a:r>
                        <a:rPr lang="en-US" sz="1200" b="0" baseline="0" dirty="0" smtClean="0"/>
                        <a:t> Injuries</a:t>
                      </a:r>
                      <a:endParaRPr lang="en-US" sz="1200" b="0" dirty="0" smtClean="0"/>
                    </a:p>
                  </a:txBody>
                  <a:tcPr/>
                </a:tc>
                <a:tc>
                  <a:txBody>
                    <a:bodyPr/>
                    <a:lstStyle/>
                    <a:p>
                      <a:pPr algn="ctr"/>
                      <a:r>
                        <a:rPr lang="en-US" sz="1200" dirty="0" smtClean="0"/>
                        <a:t>21</a:t>
                      </a:r>
                    </a:p>
                  </a:txBody>
                  <a:tcPr/>
                </a:tc>
              </a:tr>
            </a:tbl>
          </a:graphicData>
        </a:graphic>
      </p:graphicFrame>
      <p:pic>
        <p:nvPicPr>
          <p:cNvPr id="7"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558166"/>
            <a:ext cx="4969933"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Tree>
    <p:extLst>
      <p:ext uri="{BB962C8B-B14F-4D97-AF65-F5344CB8AC3E}">
        <p14:creationId xmlns:p14="http://schemas.microsoft.com/office/powerpoint/2010/main" val="327008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for this Resource</a:t>
            </a:r>
            <a:endParaRPr lang="en-US" dirty="0"/>
          </a:p>
        </p:txBody>
      </p:sp>
      <p:sp>
        <p:nvSpPr>
          <p:cNvPr id="3" name="Content Placeholder 2"/>
          <p:cNvSpPr>
            <a:spLocks noGrp="1"/>
          </p:cNvSpPr>
          <p:nvPr>
            <p:ph idx="1"/>
          </p:nvPr>
        </p:nvSpPr>
        <p:spPr/>
        <p:txBody>
          <a:bodyPr>
            <a:normAutofit/>
          </a:bodyPr>
          <a:lstStyle/>
          <a:p>
            <a:pPr marL="0" indent="0">
              <a:buNone/>
            </a:pPr>
            <a:r>
              <a:rPr lang="en-US" sz="1600" b="1" dirty="0" smtClean="0"/>
              <a:t>Neonate: </a:t>
            </a:r>
            <a:r>
              <a:rPr lang="en-US" sz="1600" dirty="0" smtClean="0"/>
              <a:t>a newborn less than 30 days after birth</a:t>
            </a:r>
          </a:p>
          <a:p>
            <a:pPr marL="0" indent="0">
              <a:buNone/>
            </a:pPr>
            <a:r>
              <a:rPr lang="en-US" sz="1600" b="1" dirty="0" smtClean="0"/>
              <a:t>Infant: </a:t>
            </a:r>
            <a:r>
              <a:rPr lang="en-US" sz="1600" dirty="0" smtClean="0"/>
              <a:t>a newborn ages 1-12 months</a:t>
            </a:r>
          </a:p>
          <a:p>
            <a:pPr marL="0" indent="0">
              <a:buNone/>
            </a:pPr>
            <a:r>
              <a:rPr lang="en-US" sz="1600" b="1" dirty="0" smtClean="0"/>
              <a:t>Pediatric: </a:t>
            </a:r>
            <a:r>
              <a:rPr lang="en-US" sz="1600" dirty="0" smtClean="0"/>
              <a:t>a child ages 1-14 years; a child who has not yet undergone puberty.</a:t>
            </a:r>
            <a:endParaRPr lang="en-US" sz="1600" b="1" dirty="0" smtClean="0"/>
          </a:p>
          <a:p>
            <a:pPr marL="0" indent="0">
              <a:buNone/>
            </a:pPr>
            <a:endParaRPr lang="en-US" sz="1600" b="1" dirty="0"/>
          </a:p>
          <a:p>
            <a:pPr marL="0" indent="0">
              <a:buNone/>
            </a:pPr>
            <a:endParaRPr lang="en-US" sz="1600" b="1" dirty="0" smtClean="0"/>
          </a:p>
          <a:p>
            <a:pPr marL="0" indent="0">
              <a:buNone/>
            </a:pPr>
            <a:endParaRPr lang="en-US" sz="1600" b="1" dirty="0"/>
          </a:p>
          <a:p>
            <a:pPr marL="0" indent="0">
              <a:buNone/>
            </a:pPr>
            <a:r>
              <a:rPr lang="en-US" sz="1600" b="1" dirty="0" smtClean="0"/>
              <a:t>Note: </a:t>
            </a:r>
            <a:r>
              <a:rPr lang="en-US" sz="1600" dirty="0" smtClean="0"/>
              <a:t>The guidelines and information included in this resource may also apply to children ages 15-17 years of age and/or those who have undergone puberty, based on clinician discretion. </a:t>
            </a:r>
          </a:p>
          <a:p>
            <a:r>
              <a:rPr lang="en-US" sz="1600" dirty="0" smtClean="0"/>
              <a:t>Exposure to radiation through imaging studies or procedures should be limited to the extent possible for all children &lt;18 years of age. </a:t>
            </a:r>
          </a:p>
          <a:p>
            <a:r>
              <a:rPr lang="en-US" sz="1600" dirty="0" smtClean="0"/>
              <a:t>Clinical approach for all children &lt;18 years of age must be developmentally appropriate based on the child’s current developmental stage, which may or may not correlate with physical age.</a:t>
            </a:r>
            <a:endParaRPr lang="en-US" sz="1600" dirty="0"/>
          </a:p>
        </p:txBody>
      </p:sp>
      <p:sp>
        <p:nvSpPr>
          <p:cNvPr id="5" name="Slide Number Placeholder 4"/>
          <p:cNvSpPr>
            <a:spLocks noGrp="1"/>
          </p:cNvSpPr>
          <p:nvPr>
            <p:ph type="sldNum" sz="quarter" idx="12"/>
          </p:nvPr>
        </p:nvSpPr>
        <p:spPr/>
        <p:txBody>
          <a:bodyPr/>
          <a:lstStyle/>
          <a:p>
            <a:fld id="{5B47B835-CFF4-4007-875F-3360DD681A9A}" type="slidenum">
              <a:rPr lang="en-US" smtClean="0"/>
              <a:t>4</a:t>
            </a:fld>
            <a:endParaRPr lang="en-US"/>
          </a:p>
        </p:txBody>
      </p:sp>
      <p:pic>
        <p:nvPicPr>
          <p:cNvPr id="6" name="Picture 2" descr="Minnesota Metropolitan Regional Trauma Advisor Committee MMRT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txBox="1">
            <a:spLocks/>
          </p:cNvSpPr>
          <p:nvPr/>
        </p:nvSpPr>
        <p:spPr>
          <a:xfrm>
            <a:off x="6711950" y="6529493"/>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mtClean="0"/>
              <a:t>Reviewed August 2023</a:t>
            </a:r>
            <a:endParaRPr lang="en-US" sz="900" dirty="0"/>
          </a:p>
        </p:txBody>
      </p:sp>
      <p:sp>
        <p:nvSpPr>
          <p:cNvPr id="8" name="TextBox 7"/>
          <p:cNvSpPr txBox="1"/>
          <p:nvPr/>
        </p:nvSpPr>
        <p:spPr>
          <a:xfrm>
            <a:off x="0" y="6558166"/>
            <a:ext cx="4969933"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Tree>
    <p:extLst>
      <p:ext uri="{BB962C8B-B14F-4D97-AF65-F5344CB8AC3E}">
        <p14:creationId xmlns:p14="http://schemas.microsoft.com/office/powerpoint/2010/main" val="1637153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5</a:t>
            </a:fld>
            <a:endParaRPr lang="en-US"/>
          </a:p>
        </p:txBody>
      </p:sp>
      <p:pic>
        <p:nvPicPr>
          <p:cNvPr id="4" name="Picture 3"/>
          <p:cNvPicPr>
            <a:picLocks noChangeAspect="1"/>
          </p:cNvPicPr>
          <p:nvPr/>
        </p:nvPicPr>
        <p:blipFill rotWithShape="1">
          <a:blip r:embed="rId2"/>
          <a:srcRect l="1904" t="24887" r="17210" b="5537"/>
          <a:stretch/>
        </p:blipFill>
        <p:spPr>
          <a:xfrm>
            <a:off x="41189" y="1103870"/>
            <a:ext cx="9102811" cy="4707358"/>
          </a:xfrm>
          <a:prstGeom prst="rect">
            <a:avLst/>
          </a:prstGeom>
        </p:spPr>
      </p:pic>
      <p:sp>
        <p:nvSpPr>
          <p:cNvPr id="5" name="TextBox 4"/>
          <p:cNvSpPr txBox="1"/>
          <p:nvPr/>
        </p:nvSpPr>
        <p:spPr>
          <a:xfrm>
            <a:off x="2316772" y="5883734"/>
            <a:ext cx="4633546" cy="400110"/>
          </a:xfrm>
          <a:prstGeom prst="rect">
            <a:avLst/>
          </a:prstGeom>
          <a:noFill/>
        </p:spPr>
        <p:txBody>
          <a:bodyPr wrap="square" rtlCol="0">
            <a:spAutoFit/>
          </a:bodyPr>
          <a:lstStyle/>
          <a:p>
            <a:r>
              <a:rPr lang="en-US" sz="1000" dirty="0" smtClean="0"/>
              <a:t>Additional information is available on the Pediatric Trauma Society Guidelines Hub</a:t>
            </a:r>
            <a:r>
              <a:rPr lang="en-US" sz="1000" dirty="0"/>
              <a:t>: </a:t>
            </a:r>
            <a:r>
              <a:rPr lang="en-US" sz="1000" dirty="0">
                <a:hlinkClick r:id="rId3"/>
              </a:rPr>
              <a:t>https://pediatrictraumasociety.org/resources/guidelines/?s=section&amp;amp;sID=chest</a:t>
            </a:r>
            <a:endParaRPr lang="en-US" sz="1000" dirty="0" smtClean="0"/>
          </a:p>
        </p:txBody>
      </p:sp>
      <p:pic>
        <p:nvPicPr>
          <p:cNvPr id="6" name="Picture 2" descr="Minnesota Metropolitan Regional Trauma Advisor Committee MMRT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56530" y="680965"/>
            <a:ext cx="3954031" cy="369332"/>
          </a:xfrm>
          <a:prstGeom prst="rect">
            <a:avLst/>
          </a:prstGeom>
          <a:noFill/>
        </p:spPr>
        <p:txBody>
          <a:bodyPr wrap="none" rtlCol="0">
            <a:spAutoFit/>
          </a:bodyPr>
          <a:lstStyle/>
          <a:p>
            <a:r>
              <a:rPr lang="en-US" b="1" dirty="0" smtClean="0"/>
              <a:t>Thoracic CT Rarely Indicated in Children</a:t>
            </a:r>
            <a:endParaRPr lang="en-US" b="1" dirty="0"/>
          </a:p>
        </p:txBody>
      </p:sp>
      <p:sp>
        <p:nvSpPr>
          <p:cNvPr id="8" name="TextBox 7"/>
          <p:cNvSpPr txBox="1"/>
          <p:nvPr/>
        </p:nvSpPr>
        <p:spPr>
          <a:xfrm>
            <a:off x="141373" y="6488668"/>
            <a:ext cx="493862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9"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55786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711950" y="6370174"/>
            <a:ext cx="2057400" cy="365125"/>
          </a:xfrm>
        </p:spPr>
        <p:txBody>
          <a:bodyPr/>
          <a:lstStyle/>
          <a:p>
            <a:fld id="{5B47B835-CFF4-4007-875F-3360DD681A9A}" type="slidenum">
              <a:rPr lang="en-US" smtClean="0"/>
              <a:t>6</a:t>
            </a:fld>
            <a:endParaRPr lang="en-US" dirty="0"/>
          </a:p>
        </p:txBody>
      </p:sp>
      <p:sp>
        <p:nvSpPr>
          <p:cNvPr id="5" name="TextBox 4"/>
          <p:cNvSpPr txBox="1"/>
          <p:nvPr/>
        </p:nvSpPr>
        <p:spPr>
          <a:xfrm>
            <a:off x="281354" y="246185"/>
            <a:ext cx="2955296" cy="523220"/>
          </a:xfrm>
          <a:prstGeom prst="rect">
            <a:avLst/>
          </a:prstGeom>
          <a:noFill/>
        </p:spPr>
        <p:txBody>
          <a:bodyPr wrap="none" rtlCol="0">
            <a:spAutoFit/>
          </a:bodyPr>
          <a:lstStyle/>
          <a:p>
            <a:r>
              <a:rPr lang="en-US" sz="2800" b="1" dirty="0" smtClean="0"/>
              <a:t>Chest Wall Injuries</a:t>
            </a:r>
            <a:endParaRPr lang="en-US" sz="2800" b="1" dirty="0"/>
          </a:p>
        </p:txBody>
      </p:sp>
      <p:sp>
        <p:nvSpPr>
          <p:cNvPr id="7" name="TextBox 6"/>
          <p:cNvSpPr txBox="1"/>
          <p:nvPr/>
        </p:nvSpPr>
        <p:spPr>
          <a:xfrm>
            <a:off x="4350712" y="1151792"/>
            <a:ext cx="4164638" cy="1754326"/>
          </a:xfrm>
          <a:prstGeom prst="rect">
            <a:avLst/>
          </a:prstGeom>
          <a:noFill/>
        </p:spPr>
        <p:txBody>
          <a:bodyPr wrap="square" rtlCol="0">
            <a:spAutoFit/>
          </a:bodyPr>
          <a:lstStyle/>
          <a:p>
            <a:r>
              <a:rPr lang="en-US" b="1" u="sng" dirty="0" smtClean="0"/>
              <a:t>Flail Chest</a:t>
            </a:r>
          </a:p>
          <a:p>
            <a:pPr marL="285750" indent="-285750">
              <a:buFont typeface="Arial" panose="020B0604020202020204" pitchFamily="34" charset="0"/>
              <a:buChar char="•"/>
            </a:pPr>
            <a:r>
              <a:rPr lang="en-US" dirty="0" smtClean="0"/>
              <a:t>Require respiratory support</a:t>
            </a:r>
          </a:p>
          <a:p>
            <a:pPr marL="285750" indent="-285750">
              <a:buFont typeface="Arial" panose="020B0604020202020204" pitchFamily="34" charset="0"/>
              <a:buChar char="•"/>
            </a:pPr>
            <a:r>
              <a:rPr lang="en-US" dirty="0" smtClean="0"/>
              <a:t>Intubation and positive-pressure ventilation needed for children with respiratory distress or failure</a:t>
            </a:r>
          </a:p>
          <a:p>
            <a:pPr marL="285750" indent="-285750">
              <a:buFont typeface="Arial" panose="020B0604020202020204" pitchFamily="34" charset="0"/>
              <a:buChar char="•"/>
            </a:pPr>
            <a:endParaRPr lang="en-US" dirty="0"/>
          </a:p>
        </p:txBody>
      </p:sp>
      <p:sp>
        <p:nvSpPr>
          <p:cNvPr id="9" name="TextBox 8"/>
          <p:cNvSpPr txBox="1"/>
          <p:nvPr/>
        </p:nvSpPr>
        <p:spPr>
          <a:xfrm>
            <a:off x="202224" y="1151792"/>
            <a:ext cx="3719146" cy="4524315"/>
          </a:xfrm>
          <a:prstGeom prst="rect">
            <a:avLst/>
          </a:prstGeom>
          <a:noFill/>
        </p:spPr>
        <p:txBody>
          <a:bodyPr wrap="square" rtlCol="0">
            <a:spAutoFit/>
          </a:bodyPr>
          <a:lstStyle/>
          <a:p>
            <a:r>
              <a:rPr lang="en-US" b="1" u="sng" dirty="0" smtClean="0"/>
              <a:t>Rib Fractures</a:t>
            </a:r>
          </a:p>
          <a:p>
            <a:pPr marL="285750" indent="-285750">
              <a:buFont typeface="Arial" panose="020B0604020202020204" pitchFamily="34" charset="0"/>
              <a:buChar char="•"/>
            </a:pPr>
            <a:r>
              <a:rPr lang="en-US" dirty="0" smtClean="0"/>
              <a:t>Children </a:t>
            </a:r>
            <a:r>
              <a:rPr lang="en-US" u="sng" dirty="0" smtClean="0"/>
              <a:t>&lt;</a:t>
            </a:r>
            <a:r>
              <a:rPr lang="en-US" dirty="0" smtClean="0"/>
              <a:t> 3 years of age with rib fractures and without a history of high-force trauma warrant evaluation for physical child abuse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Posterior rib fractures in young children without history of high-force trauma are highly concerning for physical child abuse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 Children with multiple rib fractures warrant admission to a pediatric trauma center for pain control, age-appropriate pulmonary physiotherapy </a:t>
            </a:r>
            <a:endParaRPr lang="en-US" dirty="0"/>
          </a:p>
        </p:txBody>
      </p:sp>
      <p:pic>
        <p:nvPicPr>
          <p:cNvPr id="10" name="Picture 2"/>
          <p:cNvPicPr>
            <a:picLocks noChangeAspect="1"/>
          </p:cNvPicPr>
          <p:nvPr/>
        </p:nvPicPr>
        <p:blipFill>
          <a:blip r:embed="rId2"/>
          <a:stretch>
            <a:fillRect/>
          </a:stretch>
        </p:blipFill>
        <p:spPr>
          <a:xfrm>
            <a:off x="4030168" y="2728913"/>
            <a:ext cx="4512664" cy="3810000"/>
          </a:xfrm>
          <a:prstGeom prst="rect">
            <a:avLst/>
          </a:prstGeom>
        </p:spPr>
      </p:pic>
      <p:pic>
        <p:nvPicPr>
          <p:cNvPr id="8" name="Picture 2" descr="Minnesota Metropolitan Regional Trauma Advisor Committee MMRT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1374" y="6488668"/>
            <a:ext cx="4947094"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12" name="Footer Placeholder 3"/>
          <p:cNvSpPr txBox="1">
            <a:spLocks/>
          </p:cNvSpPr>
          <p:nvPr/>
        </p:nvSpPr>
        <p:spPr>
          <a:xfrm>
            <a:off x="6711950" y="6529493"/>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mtClean="0"/>
              <a:t>Reviewed August 2023</a:t>
            </a:r>
            <a:endParaRPr lang="en-US" sz="900" dirty="0"/>
          </a:p>
        </p:txBody>
      </p:sp>
    </p:spTree>
    <p:extLst>
      <p:ext uri="{BB962C8B-B14F-4D97-AF65-F5344CB8AC3E}">
        <p14:creationId xmlns:p14="http://schemas.microsoft.com/office/powerpoint/2010/main" val="278504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7</a:t>
            </a:fld>
            <a:endParaRPr lang="en-US" dirty="0"/>
          </a:p>
        </p:txBody>
      </p:sp>
      <p:sp>
        <p:nvSpPr>
          <p:cNvPr id="6" name="TextBox 5"/>
          <p:cNvSpPr txBox="1"/>
          <p:nvPr/>
        </p:nvSpPr>
        <p:spPr>
          <a:xfrm>
            <a:off x="374327" y="454327"/>
            <a:ext cx="4339716" cy="3816429"/>
          </a:xfrm>
          <a:prstGeom prst="rect">
            <a:avLst/>
          </a:prstGeom>
          <a:noFill/>
        </p:spPr>
        <p:txBody>
          <a:bodyPr wrap="square" rtlCol="0">
            <a:spAutoFit/>
          </a:bodyPr>
          <a:lstStyle/>
          <a:p>
            <a:r>
              <a:rPr lang="en-US" b="1" u="sng" dirty="0" smtClean="0"/>
              <a:t>Isolated Sternal Fractures</a:t>
            </a:r>
          </a:p>
          <a:p>
            <a:pPr marL="285750" indent="-285750">
              <a:buFont typeface="Arial" panose="020B0604020202020204" pitchFamily="34" charset="0"/>
              <a:buChar char="•"/>
            </a:pPr>
            <a:r>
              <a:rPr lang="en-US" sz="1600" dirty="0" smtClean="0"/>
              <a:t>ECG and cardiac monitoring warranted in patients with blunt cardiac injury or sternal fracture</a:t>
            </a:r>
          </a:p>
          <a:p>
            <a:pPr marL="285750" indent="-285750">
              <a:buFont typeface="Arial" panose="020B0604020202020204" pitchFamily="34" charset="0"/>
              <a:buChar char="•"/>
            </a:pPr>
            <a:r>
              <a:rPr lang="en-US" sz="1600" dirty="0" smtClean="0"/>
              <a:t>Computed tomography angiography (CTA) is recommended in patients with suspected posterior sternoclavicular fractures or dislocations</a:t>
            </a:r>
          </a:p>
          <a:p>
            <a:pPr marL="285750" indent="-285750">
              <a:buFont typeface="Arial" panose="020B0604020202020204" pitchFamily="34" charset="0"/>
              <a:buChar char="•"/>
            </a:pPr>
            <a:r>
              <a:rPr lang="en-US" sz="1600" dirty="0" smtClean="0"/>
              <a:t>Can be managed as outpatient if ECG and chest imaging are normal, patient is comfortable</a:t>
            </a:r>
          </a:p>
          <a:p>
            <a:pPr marL="285750" indent="-285750">
              <a:buFont typeface="Arial" panose="020B0604020202020204" pitchFamily="34" charset="0"/>
              <a:buChar char="•"/>
            </a:pPr>
            <a:r>
              <a:rPr lang="en-US" sz="1600" dirty="0" smtClean="0"/>
              <a:t>Admission at a pediatric trauma center is warranted for children who require more aggressive pain control or have associated injuries</a:t>
            </a:r>
          </a:p>
        </p:txBody>
      </p:sp>
      <p:sp>
        <p:nvSpPr>
          <p:cNvPr id="7" name="TextBox 6"/>
          <p:cNvSpPr txBox="1"/>
          <p:nvPr/>
        </p:nvSpPr>
        <p:spPr>
          <a:xfrm>
            <a:off x="374327" y="4359446"/>
            <a:ext cx="8554045" cy="1908215"/>
          </a:xfrm>
          <a:prstGeom prst="rect">
            <a:avLst/>
          </a:prstGeom>
          <a:noFill/>
        </p:spPr>
        <p:txBody>
          <a:bodyPr wrap="square" rtlCol="0">
            <a:spAutoFit/>
          </a:bodyPr>
          <a:lstStyle/>
          <a:p>
            <a:r>
              <a:rPr lang="en-US" b="1" u="sng" dirty="0" smtClean="0"/>
              <a:t>Scapular Fractures</a:t>
            </a:r>
          </a:p>
          <a:p>
            <a:pPr marL="285750" indent="-285750">
              <a:buFont typeface="Arial" panose="020B0604020202020204" pitchFamily="34" charset="0"/>
              <a:buChar char="•"/>
            </a:pPr>
            <a:r>
              <a:rPr lang="en-US" sz="1600" dirty="0" smtClean="0"/>
              <a:t>Most children with scapular fractures have serious injuries that require admission at a pediatric trauma center</a:t>
            </a:r>
          </a:p>
          <a:p>
            <a:pPr marL="285750" indent="-285750">
              <a:buFont typeface="Arial" panose="020B0604020202020204" pitchFamily="34" charset="0"/>
              <a:buChar char="•"/>
            </a:pPr>
            <a:r>
              <a:rPr lang="en-US" sz="1600" dirty="0" smtClean="0"/>
              <a:t>Non-displaced or minimally displaced scapular fractures can often be treated non-surgically with a sling due to the number of muscle attachments supporting the scapula</a:t>
            </a:r>
          </a:p>
          <a:p>
            <a:pPr marL="285750" indent="-285750">
              <a:buFont typeface="Arial" panose="020B0604020202020204" pitchFamily="34" charset="0"/>
              <a:buChar char="•"/>
            </a:pPr>
            <a:r>
              <a:rPr lang="en-US" sz="1600" dirty="0" smtClean="0"/>
              <a:t>Displaced fractures of the scapular neck, and displaced glenoid fractures may require open reduction</a:t>
            </a:r>
            <a:endParaRPr lang="en-US" sz="1600" dirty="0"/>
          </a:p>
        </p:txBody>
      </p:sp>
      <p:pic>
        <p:nvPicPr>
          <p:cNvPr id="5" name="Picture 4"/>
          <p:cNvPicPr>
            <a:picLocks noChangeAspect="1"/>
          </p:cNvPicPr>
          <p:nvPr/>
        </p:nvPicPr>
        <p:blipFill rotWithShape="1">
          <a:blip r:embed="rId2"/>
          <a:srcRect l="5888" t="26089"/>
          <a:stretch/>
        </p:blipFill>
        <p:spPr>
          <a:xfrm>
            <a:off x="4616388" y="264111"/>
            <a:ext cx="3504114" cy="3844374"/>
          </a:xfrm>
          <a:prstGeom prst="rect">
            <a:avLst/>
          </a:prstGeom>
        </p:spPr>
      </p:pic>
      <p:sp>
        <p:nvSpPr>
          <p:cNvPr id="9" name="TextBox 8"/>
          <p:cNvSpPr txBox="1"/>
          <p:nvPr/>
        </p:nvSpPr>
        <p:spPr>
          <a:xfrm>
            <a:off x="6389830" y="3069146"/>
            <a:ext cx="1730672" cy="784830"/>
          </a:xfrm>
          <a:prstGeom prst="rect">
            <a:avLst/>
          </a:prstGeom>
          <a:noFill/>
        </p:spPr>
        <p:txBody>
          <a:bodyPr wrap="square" rtlCol="0">
            <a:spAutoFit/>
          </a:bodyPr>
          <a:lstStyle/>
          <a:p>
            <a:r>
              <a:rPr lang="en-US" sz="900" dirty="0">
                <a:hlinkClick r:id="rId3"/>
              </a:rPr>
              <a:t>https://</a:t>
            </a:r>
            <a:r>
              <a:rPr lang="en-US" sz="900" dirty="0" smtClean="0">
                <a:hlinkClick r:id="rId3"/>
              </a:rPr>
              <a:t>www.evidencesportandspinal.com/Injuries-Conditions/Shoulder/Shoulder-Issues/Adult-Shoulder-Fractures/a~3803/article.html</a:t>
            </a:r>
            <a:r>
              <a:rPr lang="en-US" sz="900" dirty="0" smtClean="0"/>
              <a:t> </a:t>
            </a:r>
            <a:endParaRPr lang="en-US" sz="900" dirty="0"/>
          </a:p>
        </p:txBody>
      </p:sp>
      <p:pic>
        <p:nvPicPr>
          <p:cNvPr id="8" name="Picture 2" descr="Minnesota Metropolitan Regional Trauma Advisor Committee MMRT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p:cNvPicPr>
          <p:nvPr/>
        </p:nvPicPr>
        <p:blipFill rotWithShape="1">
          <a:blip r:embed="rId5"/>
          <a:srcRect l="78464" t="91892"/>
          <a:stretch/>
        </p:blipFill>
        <p:spPr>
          <a:xfrm>
            <a:off x="7075928" y="6113201"/>
            <a:ext cx="971826" cy="308919"/>
          </a:xfrm>
          <a:prstGeom prst="rect">
            <a:avLst/>
          </a:prstGeom>
        </p:spPr>
      </p:pic>
      <p:sp>
        <p:nvSpPr>
          <p:cNvPr id="11" name="TextBox 10"/>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12"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1022254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8</a:t>
            </a:fld>
            <a:endParaRPr lang="en-US"/>
          </a:p>
        </p:txBody>
      </p:sp>
      <p:pic>
        <p:nvPicPr>
          <p:cNvPr id="4" name="Picture 3"/>
          <p:cNvPicPr>
            <a:picLocks noChangeAspect="1"/>
          </p:cNvPicPr>
          <p:nvPr/>
        </p:nvPicPr>
        <p:blipFill rotWithShape="1">
          <a:blip r:embed="rId2"/>
          <a:srcRect l="16442" t="14654" r="31057"/>
          <a:stretch/>
        </p:blipFill>
        <p:spPr>
          <a:xfrm>
            <a:off x="1822631" y="1"/>
            <a:ext cx="5328448" cy="5207620"/>
          </a:xfrm>
          <a:prstGeom prst="rect">
            <a:avLst/>
          </a:prstGeom>
        </p:spPr>
      </p:pic>
      <p:pic>
        <p:nvPicPr>
          <p:cNvPr id="5" name="Picture 4"/>
          <p:cNvPicPr>
            <a:picLocks noChangeAspect="1"/>
          </p:cNvPicPr>
          <p:nvPr/>
        </p:nvPicPr>
        <p:blipFill rotWithShape="1">
          <a:blip r:embed="rId3"/>
          <a:srcRect l="16827" t="67295" r="32307" b="14836"/>
          <a:stretch/>
        </p:blipFill>
        <p:spPr>
          <a:xfrm>
            <a:off x="2264020" y="5181182"/>
            <a:ext cx="4703884" cy="982301"/>
          </a:xfrm>
          <a:prstGeom prst="rect">
            <a:avLst/>
          </a:prstGeom>
        </p:spPr>
      </p:pic>
      <p:pic>
        <p:nvPicPr>
          <p:cNvPr id="6" name="Picture 2" descr="Minnesota Metropolitan Regional Trauma Advisor Committee MMRT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1373" y="5871095"/>
            <a:ext cx="3600894" cy="584775"/>
          </a:xfrm>
          <a:prstGeom prst="rect">
            <a:avLst/>
          </a:prstGeom>
          <a:noFill/>
        </p:spPr>
        <p:txBody>
          <a:bodyPr wrap="square" rtlCol="0">
            <a:spAutoFit/>
          </a:bodyPr>
          <a:lstStyle/>
          <a:p>
            <a:r>
              <a:rPr lang="en-US" sz="800" dirty="0" smtClean="0"/>
              <a:t>Reference: Pierce </a:t>
            </a:r>
            <a:r>
              <a:rPr lang="en-US" sz="800" dirty="0"/>
              <a:t>MC, Magana JM, </a:t>
            </a:r>
            <a:r>
              <a:rPr lang="en-US" sz="800" dirty="0" err="1"/>
              <a:t>Kaczor</a:t>
            </a:r>
            <a:r>
              <a:rPr lang="en-US" sz="800" dirty="0"/>
              <a:t> K, Lorenz DJ, Meyer G, Bennett, BL, </a:t>
            </a:r>
            <a:r>
              <a:rPr lang="en-US" sz="800" dirty="0" err="1"/>
              <a:t>Kanegaye</a:t>
            </a:r>
            <a:r>
              <a:rPr lang="en-US" sz="800" dirty="0"/>
              <a:t> JT. The prevalence of bruising among infants in pediatric emergency departments. Ann </a:t>
            </a:r>
            <a:r>
              <a:rPr lang="en-US" sz="800" dirty="0" err="1"/>
              <a:t>Emerg</a:t>
            </a:r>
            <a:r>
              <a:rPr lang="en-US" sz="800" dirty="0"/>
              <a:t> Med 2016;67:1-8. </a:t>
            </a:r>
            <a:r>
              <a:rPr lang="en-US" sz="800" dirty="0" err="1"/>
              <a:t>doi</a:t>
            </a:r>
            <a:r>
              <a:rPr lang="en-US" sz="800" dirty="0"/>
              <a:t>: 10.1016/j.annemergmed.2015.06.021 PMID: 26233923</a:t>
            </a:r>
          </a:p>
        </p:txBody>
      </p:sp>
      <p:sp>
        <p:nvSpPr>
          <p:cNvPr id="8" name="TextBox 7"/>
          <p:cNvSpPr txBox="1"/>
          <p:nvPr/>
        </p:nvSpPr>
        <p:spPr>
          <a:xfrm>
            <a:off x="141373" y="6488668"/>
            <a:ext cx="493862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10" name="Footer Placeholder 3"/>
          <p:cNvSpPr>
            <a:spLocks noGrp="1"/>
          </p:cNvSpPr>
          <p:nvPr>
            <p:ph type="ftr" sz="quarter" idx="11"/>
          </p:nvPr>
        </p:nvSpPr>
        <p:spPr>
          <a:xfrm>
            <a:off x="6711950" y="6554894"/>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24229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B47B835-CFF4-4007-875F-3360DD681A9A}" type="slidenum">
              <a:rPr lang="en-US" smtClean="0"/>
              <a:t>9</a:t>
            </a:fld>
            <a:endParaRPr lang="en-US"/>
          </a:p>
        </p:txBody>
      </p:sp>
      <p:pic>
        <p:nvPicPr>
          <p:cNvPr id="4" name="Picture 3"/>
          <p:cNvPicPr>
            <a:picLocks noChangeAspect="1"/>
          </p:cNvPicPr>
          <p:nvPr/>
        </p:nvPicPr>
        <p:blipFill rotWithShape="1">
          <a:blip r:embed="rId2"/>
          <a:srcRect l="1250" t="17693" r="16250" b="5697"/>
          <a:stretch/>
        </p:blipFill>
        <p:spPr>
          <a:xfrm>
            <a:off x="0" y="731604"/>
            <a:ext cx="9144000" cy="5104868"/>
          </a:xfrm>
          <a:prstGeom prst="rect">
            <a:avLst/>
          </a:prstGeom>
        </p:spPr>
      </p:pic>
      <p:sp>
        <p:nvSpPr>
          <p:cNvPr id="6" name="Rectangle 5"/>
          <p:cNvSpPr/>
          <p:nvPr/>
        </p:nvSpPr>
        <p:spPr>
          <a:xfrm>
            <a:off x="3832848" y="5432026"/>
            <a:ext cx="5125916" cy="40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8731" y="5836472"/>
            <a:ext cx="5548314" cy="577081"/>
          </a:xfrm>
          <a:prstGeom prst="rect">
            <a:avLst/>
          </a:prstGeom>
          <a:noFill/>
        </p:spPr>
        <p:txBody>
          <a:bodyPr wrap="none" rtlCol="0">
            <a:spAutoFit/>
          </a:bodyPr>
          <a:lstStyle/>
          <a:p>
            <a:r>
              <a:rPr lang="en-US" sz="1050" b="1" dirty="0" smtClean="0">
                <a:hlinkClick r:id="rId3"/>
              </a:rPr>
              <a:t>References:</a:t>
            </a:r>
          </a:p>
          <a:p>
            <a:r>
              <a:rPr lang="en-US" sz="1050" dirty="0" smtClean="0">
                <a:hlinkClick r:id="rId3"/>
              </a:rPr>
              <a:t>https</a:t>
            </a:r>
            <a:r>
              <a:rPr lang="en-US" sz="1050" dirty="0">
                <a:hlinkClick r:id="rId3"/>
              </a:rPr>
              <a:t>://childprotection.rcpch.ac.uk/child-protection-evidence/visceral-injuries-systematic-review</a:t>
            </a:r>
            <a:r>
              <a:rPr lang="en-US" sz="1050" dirty="0" smtClean="0">
                <a:hlinkClick r:id="rId3"/>
              </a:rPr>
              <a:t>/</a:t>
            </a:r>
            <a:endParaRPr lang="en-US" sz="1050" dirty="0"/>
          </a:p>
          <a:p>
            <a:r>
              <a:rPr lang="en-US" sz="1050" dirty="0" smtClean="0">
                <a:hlinkClick r:id="rId4"/>
              </a:rPr>
              <a:t>https</a:t>
            </a:r>
            <a:r>
              <a:rPr lang="en-US" sz="1050" dirty="0">
                <a:hlinkClick r:id="rId4"/>
              </a:rPr>
              <a:t>://www.facs.org//</a:t>
            </a:r>
            <a:r>
              <a:rPr lang="en-US" sz="1050" dirty="0" smtClean="0">
                <a:hlinkClick r:id="rId4"/>
              </a:rPr>
              <a:t>media/files/qualityprograms/trauma/tqip/abuse_guidelines.ashx</a:t>
            </a:r>
            <a:r>
              <a:rPr lang="en-US" sz="1050" dirty="0" smtClean="0"/>
              <a:t> </a:t>
            </a:r>
            <a:endParaRPr lang="en-US" sz="1050" dirty="0"/>
          </a:p>
        </p:txBody>
      </p:sp>
      <p:pic>
        <p:nvPicPr>
          <p:cNvPr id="7" name="Picture 2" descr="Minnesota Metropolitan Regional Trauma Advisor Committee MMRTA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7754" y="124191"/>
            <a:ext cx="786051" cy="7676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1373" y="6488668"/>
            <a:ext cx="5033877" cy="307777"/>
          </a:xfrm>
          <a:prstGeom prst="rect">
            <a:avLst/>
          </a:prstGeom>
          <a:noFill/>
        </p:spPr>
        <p:txBody>
          <a:bodyPr wrap="square" rtlCol="0">
            <a:spAutoFit/>
          </a:bodyPr>
          <a:lstStyle/>
          <a:p>
            <a:r>
              <a:rPr lang="en-US" sz="700" dirty="0" smtClean="0"/>
              <a:t>Disclaimer: This guideline is designed for general use with most patients; providers should use their independent clinical judgment. This guideline is not intended to be a substitute for professional medical advice, diagnosis, or treatment. </a:t>
            </a:r>
            <a:endParaRPr lang="en-US" sz="700" dirty="0"/>
          </a:p>
        </p:txBody>
      </p:sp>
      <p:sp>
        <p:nvSpPr>
          <p:cNvPr id="9" name="Footer Placeholder 3"/>
          <p:cNvSpPr>
            <a:spLocks noGrp="1"/>
          </p:cNvSpPr>
          <p:nvPr>
            <p:ph type="ftr" sz="quarter" idx="11"/>
          </p:nvPr>
        </p:nvSpPr>
        <p:spPr>
          <a:xfrm>
            <a:off x="6711950" y="6529493"/>
            <a:ext cx="3086100" cy="365125"/>
          </a:xfrm>
        </p:spPr>
        <p:txBody>
          <a:bodyPr/>
          <a:lstStyle/>
          <a:p>
            <a:r>
              <a:rPr lang="en-US" sz="900" dirty="0" smtClean="0"/>
              <a:t>Reviewed August 2023</a:t>
            </a:r>
            <a:endParaRPr lang="en-US" sz="900" dirty="0"/>
          </a:p>
        </p:txBody>
      </p:sp>
    </p:spTree>
    <p:extLst>
      <p:ext uri="{BB962C8B-B14F-4D97-AF65-F5344CB8AC3E}">
        <p14:creationId xmlns:p14="http://schemas.microsoft.com/office/powerpoint/2010/main" val="24969777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4770</TotalTime>
  <Words>3333</Words>
  <Application>Microsoft Office PowerPoint</Application>
  <PresentationFormat>Letter Paper (8.5x11 in)</PresentationFormat>
  <Paragraphs>454</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BlinkMacSystemFont</vt:lpstr>
      <vt:lpstr>Calibri</vt:lpstr>
      <vt:lpstr>Calibri Light</vt:lpstr>
      <vt:lpstr>Wingdings</vt:lpstr>
      <vt:lpstr>Office Theme</vt:lpstr>
      <vt:lpstr>PowerPoint Presentation</vt:lpstr>
      <vt:lpstr>Disclaimers </vt:lpstr>
      <vt:lpstr>Contents</vt:lpstr>
      <vt:lpstr>Definitions for this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Children's Hospitals &amp; Clinics of MN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Plasencia</dc:creator>
  <cp:lastModifiedBy>Laura Plasencia</cp:lastModifiedBy>
  <cp:revision>190</cp:revision>
  <dcterms:created xsi:type="dcterms:W3CDTF">2022-05-09T19:53:54Z</dcterms:created>
  <dcterms:modified xsi:type="dcterms:W3CDTF">2023-08-26T14:12:33Z</dcterms:modified>
</cp:coreProperties>
</file>