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9"/>
  </p:notesMasterIdLst>
  <p:sldIdLst>
    <p:sldId id="267" r:id="rId3"/>
    <p:sldId id="272" r:id="rId4"/>
    <p:sldId id="274" r:id="rId5"/>
    <p:sldId id="275" r:id="rId6"/>
    <p:sldId id="265" r:id="rId7"/>
    <p:sldId id="257" r:id="rId8"/>
    <p:sldId id="262" r:id="rId9"/>
    <p:sldId id="260" r:id="rId10"/>
    <p:sldId id="259" r:id="rId11"/>
    <p:sldId id="268" r:id="rId12"/>
    <p:sldId id="264" r:id="rId13"/>
    <p:sldId id="269" r:id="rId14"/>
    <p:sldId id="271" r:id="rId15"/>
    <p:sldId id="273" r:id="rId16"/>
    <p:sldId id="266" r:id="rId17"/>
    <p:sldId id="270" r:id="rId18"/>
  </p:sldIdLst>
  <p:sldSz cx="9144000" cy="6858000" type="letter"/>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lasencia" initials="LP" lastIdx="29" clrIdx="0">
    <p:extLst>
      <p:ext uri="{19B8F6BF-5375-455C-9EA6-DF929625EA0E}">
        <p15:presenceInfo xmlns:p15="http://schemas.microsoft.com/office/powerpoint/2012/main" userId="S-1-5-21-927211461-2005620314-1248344978-96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4660"/>
  </p:normalViewPr>
  <p:slideViewPr>
    <p:cSldViewPr snapToGrid="0">
      <p:cViewPr varScale="1">
        <p:scale>
          <a:sx n="113" d="100"/>
          <a:sy n="113" d="100"/>
        </p:scale>
        <p:origin x="13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F76BEE-64B3-4DCD-AA2C-90BB0C66AA8C}" type="datetimeFigureOut">
              <a:rPr lang="en-US" smtClean="0"/>
              <a:t>8/26/2023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855BEE3-0E6C-469A-BD41-95FD85F2166E}" type="slidenum">
              <a:rPr lang="en-US" smtClean="0"/>
              <a:t>‹#›</a:t>
            </a:fld>
            <a:endParaRPr lang="en-US"/>
          </a:p>
        </p:txBody>
      </p:sp>
    </p:spTree>
    <p:extLst>
      <p:ext uri="{BB962C8B-B14F-4D97-AF65-F5344CB8AC3E}">
        <p14:creationId xmlns:p14="http://schemas.microsoft.com/office/powerpoint/2010/main" val="31517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5BEE3-0E6C-469A-BD41-95FD85F2166E}" type="slidenum">
              <a:rPr lang="en-US" smtClean="0"/>
              <a:t>1</a:t>
            </a:fld>
            <a:endParaRPr lang="en-US"/>
          </a:p>
        </p:txBody>
      </p:sp>
    </p:spTree>
    <p:extLst>
      <p:ext uri="{BB962C8B-B14F-4D97-AF65-F5344CB8AC3E}">
        <p14:creationId xmlns:p14="http://schemas.microsoft.com/office/powerpoint/2010/main" val="40746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5BEE3-0E6C-469A-BD41-95FD85F2166E}" type="slidenum">
              <a:rPr lang="en-US" smtClean="0"/>
              <a:t>6</a:t>
            </a:fld>
            <a:endParaRPr lang="en-US"/>
          </a:p>
        </p:txBody>
      </p:sp>
    </p:spTree>
    <p:extLst>
      <p:ext uri="{BB962C8B-B14F-4D97-AF65-F5344CB8AC3E}">
        <p14:creationId xmlns:p14="http://schemas.microsoft.com/office/powerpoint/2010/main" val="14782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Main focus is on unexplained injury or inconsistent with history, even before any sort of physical exam – need to add</a:t>
            </a:r>
          </a:p>
          <a:p>
            <a:pPr marL="171450" indent="-171450">
              <a:buFontTx/>
              <a:buChar char="-"/>
            </a:pPr>
            <a:r>
              <a:rPr lang="en-US" baseline="0" dirty="0" smtClean="0"/>
              <a:t>Consider removing findings that would automatically warrant transfer, and focus on things that would make provider question need for CAP or not</a:t>
            </a:r>
          </a:p>
          <a:p>
            <a:pPr marL="171450" indent="-171450">
              <a:buFontTx/>
              <a:buChar char="-"/>
            </a:pPr>
            <a:r>
              <a:rPr lang="en-US" baseline="0" dirty="0" smtClean="0"/>
              <a:t>CAP consult not valuable until trauma is identified, so need to focus on finding traumatic injury first or suspected injury and then consider CAP involvement</a:t>
            </a:r>
          </a:p>
          <a:p>
            <a:pPr marL="171450" indent="-171450">
              <a:buFontTx/>
              <a:buChar char="-"/>
            </a:pPr>
            <a:r>
              <a:rPr lang="en-US" baseline="0" dirty="0" smtClean="0"/>
              <a:t>Sexual assault – most lacerations are not abusive, and most sexual assault is without laceration or external injury</a:t>
            </a:r>
          </a:p>
          <a:p>
            <a:pPr marL="171450" indent="-171450">
              <a:buFontTx/>
              <a:buChar char="-"/>
            </a:pPr>
            <a:r>
              <a:rPr lang="en-US" baseline="0" dirty="0" smtClean="0"/>
              <a:t>Missing P for TEN 4 FACES P – angle of jaw</a:t>
            </a:r>
          </a:p>
          <a:p>
            <a:pPr marL="171450" indent="-171450">
              <a:buFontTx/>
              <a:buChar char="-"/>
            </a:pPr>
            <a:r>
              <a:rPr lang="en-US" dirty="0" smtClean="0"/>
              <a:t>Goal to</a:t>
            </a:r>
            <a:r>
              <a:rPr lang="en-US" baseline="0" dirty="0" smtClean="0"/>
              <a:t> not miss the kid who will be killed tomorrow (sentinel injury) and to identify the kid that is more injured than provider realizes (subtle injury like facial bruises, </a:t>
            </a:r>
            <a:r>
              <a:rPr lang="en-US" baseline="0" dirty="0" err="1" smtClean="0"/>
              <a:t>etc</a:t>
            </a:r>
            <a:r>
              <a:rPr lang="en-US" baseline="0" dirty="0" smtClean="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67DF9CC-A60C-4488-A4C0-F151C62F3E00}" type="slidenum">
              <a:rPr lang="en-US" smtClean="0"/>
              <a:t>8</a:t>
            </a:fld>
            <a:endParaRPr lang="en-US"/>
          </a:p>
        </p:txBody>
      </p:sp>
    </p:spTree>
    <p:extLst>
      <p:ext uri="{BB962C8B-B14F-4D97-AF65-F5344CB8AC3E}">
        <p14:creationId xmlns:p14="http://schemas.microsoft.com/office/powerpoint/2010/main" val="212167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220C0-915B-4CC0-BE5D-A08594516157}" type="slidenum">
              <a:rPr lang="en-US" smtClean="0"/>
              <a:t>11</a:t>
            </a:fld>
            <a:endParaRPr lang="en-US"/>
          </a:p>
        </p:txBody>
      </p:sp>
    </p:spTree>
    <p:extLst>
      <p:ext uri="{BB962C8B-B14F-4D97-AF65-F5344CB8AC3E}">
        <p14:creationId xmlns:p14="http://schemas.microsoft.com/office/powerpoint/2010/main" val="419430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BFBDE9-7673-4423-BCF4-AC507D063356}"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Reviewed August 2023</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6807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D4826-451E-4253-B5F8-2699BE6DD6CB}"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Reviewed August 2023</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96100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2E9AE1-DD9B-447D-9065-8793A0B04F35}"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Reviewed August 2023</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70328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8FD44-71BA-4E85-89B1-6D1290D1356E}"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4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E7F61-7B48-4CAA-AD09-9EC442EA3497}"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94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955780-B6D5-4979-894A-F2B128F5C025}"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8CAF3-12A0-4F6F-B516-92A904A6DC6C}" type="datetime1">
              <a:rPr lang="en-US" smtClean="0">
                <a:solidFill>
                  <a:prstClr val="black">
                    <a:tint val="75000"/>
                  </a:prstClr>
                </a:solidFill>
              </a:rPr>
              <a:t>8/26/2023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3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F6490-A05C-4327-A692-BCEE06344D9D}" type="datetime1">
              <a:rPr lang="en-US" smtClean="0">
                <a:solidFill>
                  <a:prstClr val="black">
                    <a:tint val="75000"/>
                  </a:prstClr>
                </a:solidFill>
              </a:rPr>
              <a:t>8/26/2023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86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FF9AD-FD08-4DFB-943B-08F3C7425194}" type="datetime1">
              <a:rPr lang="en-US" smtClean="0">
                <a:solidFill>
                  <a:prstClr val="black">
                    <a:tint val="75000"/>
                  </a:prstClr>
                </a:solidFill>
              </a:rPr>
              <a:t>8/26/2023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024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007A2-1BA5-4A3C-950E-A1C3796D9308}" type="datetime1">
              <a:rPr lang="en-US" smtClean="0">
                <a:solidFill>
                  <a:prstClr val="black">
                    <a:tint val="75000"/>
                  </a:prstClr>
                </a:solidFill>
              </a:rPr>
              <a:t>8/26/2023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B27C6-CD32-4943-ADA3-17B52155EC68}" type="datetime1">
              <a:rPr lang="en-US" smtClean="0">
                <a:solidFill>
                  <a:prstClr val="black">
                    <a:tint val="75000"/>
                  </a:prstClr>
                </a:solidFill>
              </a:rPr>
              <a:t>8/26/2023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8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25582-91F0-40C3-B531-363DEB2FA560}"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Reviewed August 2023</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387554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16630-02DB-4D21-BAA3-150CDB50E3AE}" type="datetime1">
              <a:rPr lang="en-US" smtClean="0">
                <a:solidFill>
                  <a:prstClr val="black">
                    <a:tint val="75000"/>
                  </a:prstClr>
                </a:solidFill>
              </a:rPr>
              <a:t>8/26/2023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08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7037E-A26E-4264-8935-B30947BEBEF3}"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4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25F94-3968-40AC-9308-50C9C61A351F}"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2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A80BC-8309-4222-ADE9-C1FFBADFCF38}"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Reviewed August 2023</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7574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5B2DB7-EDC0-47B8-A684-4C307990323B}"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Reviewed August 2023</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19470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B83CFF-0153-4BB5-A24D-48B893FDE7E6}" type="datetime1">
              <a:rPr lang="en-US" smtClean="0"/>
              <a:t>8/26/2023</a:t>
            </a:fld>
            <a:endParaRPr lang="en-US"/>
          </a:p>
        </p:txBody>
      </p:sp>
      <p:sp>
        <p:nvSpPr>
          <p:cNvPr id="8" name="Footer Placeholder 7"/>
          <p:cNvSpPr>
            <a:spLocks noGrp="1"/>
          </p:cNvSpPr>
          <p:nvPr>
            <p:ph type="ftr" sz="quarter" idx="11"/>
          </p:nvPr>
        </p:nvSpPr>
        <p:spPr/>
        <p:txBody>
          <a:bodyPr/>
          <a:lstStyle/>
          <a:p>
            <a:r>
              <a:rPr lang="en-US" smtClean="0"/>
              <a:t>Reviewed August 2023</a:t>
            </a:r>
            <a:endParaRPr lang="en-US"/>
          </a:p>
        </p:txBody>
      </p:sp>
      <p:sp>
        <p:nvSpPr>
          <p:cNvPr id="9" name="Slide Number Placeholder 8"/>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59597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C0C37C-A581-4B33-9B04-A9A0F41093F1}" type="datetime1">
              <a:rPr lang="en-US" smtClean="0"/>
              <a:t>8/26/2023</a:t>
            </a:fld>
            <a:endParaRPr lang="en-US"/>
          </a:p>
        </p:txBody>
      </p:sp>
      <p:sp>
        <p:nvSpPr>
          <p:cNvPr id="4" name="Footer Placeholder 3"/>
          <p:cNvSpPr>
            <a:spLocks noGrp="1"/>
          </p:cNvSpPr>
          <p:nvPr>
            <p:ph type="ftr" sz="quarter" idx="11"/>
          </p:nvPr>
        </p:nvSpPr>
        <p:spPr/>
        <p:txBody>
          <a:bodyPr/>
          <a:lstStyle/>
          <a:p>
            <a:r>
              <a:rPr lang="en-US" smtClean="0"/>
              <a:t>Reviewed August 2023</a:t>
            </a:r>
            <a:endParaRPr lang="en-US"/>
          </a:p>
        </p:txBody>
      </p:sp>
      <p:sp>
        <p:nvSpPr>
          <p:cNvPr id="5" name="Slide Number Placeholder 4"/>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5500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97DFA-0FC3-464C-BEF3-6C58ABD94D15}" type="datetime1">
              <a:rPr lang="en-US" smtClean="0"/>
              <a:t>8/26/2023</a:t>
            </a:fld>
            <a:endParaRPr lang="en-US"/>
          </a:p>
        </p:txBody>
      </p:sp>
      <p:sp>
        <p:nvSpPr>
          <p:cNvPr id="3" name="Footer Placeholder 2"/>
          <p:cNvSpPr>
            <a:spLocks noGrp="1"/>
          </p:cNvSpPr>
          <p:nvPr>
            <p:ph type="ftr" sz="quarter" idx="11"/>
          </p:nvPr>
        </p:nvSpPr>
        <p:spPr/>
        <p:txBody>
          <a:bodyPr/>
          <a:lstStyle/>
          <a:p>
            <a:r>
              <a:rPr lang="en-US" smtClean="0"/>
              <a:t>Reviewed August 2023</a:t>
            </a:r>
            <a:endParaRPr lang="en-US"/>
          </a:p>
        </p:txBody>
      </p:sp>
      <p:sp>
        <p:nvSpPr>
          <p:cNvPr id="4" name="Slide Number Placeholder 3"/>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61853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4A96A-526A-4FCB-876C-C90038356F48}"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Reviewed August 2023</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61848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E4472-22CF-40A1-9473-C1E866533EAB}"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Reviewed August 2023</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318374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95997-8A1C-4856-812E-FCA406D1CF86}" type="datetime1">
              <a:rPr lang="en-US" smtClean="0"/>
              <a:t>8/26/2023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Reviewed August 2023</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7B835-CFF4-4007-875F-3360DD681A9A}" type="slidenum">
              <a:rPr lang="en-US" smtClean="0"/>
              <a:t>‹#›</a:t>
            </a:fld>
            <a:endParaRPr lang="en-US"/>
          </a:p>
        </p:txBody>
      </p:sp>
    </p:spTree>
    <p:extLst>
      <p:ext uri="{BB962C8B-B14F-4D97-AF65-F5344CB8AC3E}">
        <p14:creationId xmlns:p14="http://schemas.microsoft.com/office/powerpoint/2010/main" val="3153110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3008A0-39C4-4D75-8941-9D949F32BB0D}" type="datetime1">
              <a:rPr lang="en-US" smtClean="0">
                <a:solidFill>
                  <a:prstClr val="black">
                    <a:tint val="75000"/>
                  </a:prstClr>
                </a:solidFill>
              </a:rPr>
              <a:t>8/26/2023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Reviewed August 2023</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02834-4994-4CB9-B2DA-0925AA3147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340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riscokidsdds.com/why-are-primary-teeth-so-important/"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www.iadt-dentaltrauma.org/for-professional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nesota Metropolitan Regional Trauma Advisor Committee MMRT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3" y="923190"/>
            <a:ext cx="3449271" cy="3368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6877" y="4319056"/>
            <a:ext cx="6953062" cy="1323439"/>
          </a:xfrm>
          <a:prstGeom prst="rect">
            <a:avLst/>
          </a:prstGeom>
          <a:noFill/>
        </p:spPr>
        <p:txBody>
          <a:bodyPr wrap="square" rtlCol="0">
            <a:spAutoFit/>
          </a:bodyPr>
          <a:lstStyle/>
          <a:p>
            <a:pPr algn="ctr"/>
            <a:r>
              <a:rPr lang="en-US" sz="4000" b="1" dirty="0" smtClean="0"/>
              <a:t>Pediatric Trauma Resources:</a:t>
            </a:r>
          </a:p>
          <a:p>
            <a:pPr algn="ctr"/>
            <a:r>
              <a:rPr lang="en-US" sz="4000" b="1" dirty="0" smtClean="0"/>
              <a:t>Head and Neck</a:t>
            </a:r>
            <a:endParaRPr lang="en-US" sz="4000" b="1" dirty="0"/>
          </a:p>
        </p:txBody>
      </p:sp>
      <p:sp>
        <p:nvSpPr>
          <p:cNvPr id="4" name="Slide Number Placeholder 3"/>
          <p:cNvSpPr>
            <a:spLocks noGrp="1"/>
          </p:cNvSpPr>
          <p:nvPr>
            <p:ph type="sldNum" sz="quarter" idx="12"/>
          </p:nvPr>
        </p:nvSpPr>
        <p:spPr/>
        <p:txBody>
          <a:bodyPr/>
          <a:lstStyle/>
          <a:p>
            <a:fld id="{5B47B835-CFF4-4007-875F-3360DD681A9A}" type="slidenum">
              <a:rPr lang="en-US" smtClean="0"/>
              <a:t>1</a:t>
            </a:fld>
            <a:endParaRPr lang="en-US" dirty="0"/>
          </a:p>
        </p:txBody>
      </p:sp>
      <p:sp>
        <p:nvSpPr>
          <p:cNvPr id="5" name="TextBox 4"/>
          <p:cNvSpPr txBox="1"/>
          <p:nvPr/>
        </p:nvSpPr>
        <p:spPr>
          <a:xfrm>
            <a:off x="141373" y="6488668"/>
            <a:ext cx="6316577" cy="369332"/>
          </a:xfrm>
          <a:prstGeom prst="rect">
            <a:avLst/>
          </a:prstGeom>
          <a:noFill/>
        </p:spPr>
        <p:txBody>
          <a:bodyPr wrap="square" rtlCol="0">
            <a:spAutoFit/>
          </a:bodyPr>
          <a:lstStyle/>
          <a:p>
            <a:r>
              <a:rPr lang="en-US" sz="9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900" dirty="0"/>
          </a:p>
        </p:txBody>
      </p:sp>
      <p:sp>
        <p:nvSpPr>
          <p:cNvPr id="6" name="Footer Placeholder 3"/>
          <p:cNvSpPr>
            <a:spLocks noGrp="1"/>
          </p:cNvSpPr>
          <p:nvPr>
            <p:ph type="ftr" sz="quarter" idx="11"/>
          </p:nvPr>
        </p:nvSpPr>
        <p:spPr>
          <a:xfrm>
            <a:off x="3028949" y="6138361"/>
            <a:ext cx="3086100" cy="365125"/>
          </a:xfrm>
        </p:spPr>
        <p:txBody>
          <a:bodyPr/>
          <a:lstStyle/>
          <a:p>
            <a:r>
              <a:rPr lang="en-US" dirty="0" smtClean="0"/>
              <a:t>Reviewed August 2023</a:t>
            </a:r>
            <a:endParaRPr lang="en-US" dirty="0"/>
          </a:p>
        </p:txBody>
      </p:sp>
    </p:spTree>
    <p:extLst>
      <p:ext uri="{BB962C8B-B14F-4D97-AF65-F5344CB8AC3E}">
        <p14:creationId xmlns:p14="http://schemas.microsoft.com/office/powerpoint/2010/main" val="278564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B47B835-CFF4-4007-875F-3360DD681A9A}" type="slidenum">
              <a:rPr lang="en-US" smtClean="0"/>
              <a:t>10</a:t>
            </a:fld>
            <a:endParaRPr lang="en-US"/>
          </a:p>
        </p:txBody>
      </p:sp>
      <p:sp>
        <p:nvSpPr>
          <p:cNvPr id="7" name="TextBox 6"/>
          <p:cNvSpPr txBox="1"/>
          <p:nvPr/>
        </p:nvSpPr>
        <p:spPr>
          <a:xfrm>
            <a:off x="5633813" y="1063584"/>
            <a:ext cx="2791555" cy="1446550"/>
          </a:xfrm>
          <a:prstGeom prst="rect">
            <a:avLst/>
          </a:prstGeom>
          <a:noFill/>
          <a:ln>
            <a:solidFill>
              <a:schemeClr val="tx1"/>
            </a:solidFill>
          </a:ln>
        </p:spPr>
        <p:txBody>
          <a:bodyPr wrap="square" rtlCol="0">
            <a:spAutoFit/>
          </a:bodyPr>
          <a:lstStyle/>
          <a:p>
            <a:r>
              <a:rPr lang="en-US" sz="1100" b="1" dirty="0" smtClean="0"/>
              <a:t>Brain Rest:</a:t>
            </a:r>
          </a:p>
          <a:p>
            <a:pPr marL="171450" indent="-171450">
              <a:buFont typeface="Arial" panose="020B0604020202020204" pitchFamily="34" charset="0"/>
              <a:buChar char="•"/>
            </a:pPr>
            <a:r>
              <a:rPr lang="en-US" sz="1100" dirty="0" smtClean="0"/>
              <a:t>Limited reading and screen time (e.g., computers, phones, video games, TV)</a:t>
            </a:r>
          </a:p>
          <a:p>
            <a:pPr marL="171450" indent="-171450">
              <a:buFont typeface="Arial" panose="020B0604020202020204" pitchFamily="34" charset="0"/>
              <a:buChar char="•"/>
            </a:pPr>
            <a:r>
              <a:rPr lang="en-US" sz="1100" dirty="0" smtClean="0"/>
              <a:t>Practice good sleep habits, including getting extra rest as needed</a:t>
            </a:r>
          </a:p>
          <a:p>
            <a:pPr marL="171450" indent="-171450">
              <a:buFont typeface="Arial" panose="020B0604020202020204" pitchFamily="34" charset="0"/>
              <a:buChar char="•"/>
            </a:pPr>
            <a:r>
              <a:rPr lang="en-US" sz="1100" dirty="0" smtClean="0"/>
              <a:t>Gentle motion like walking and stretching are encouraged; slow down or stop if symptoms change</a:t>
            </a:r>
          </a:p>
        </p:txBody>
      </p:sp>
      <p:sp>
        <p:nvSpPr>
          <p:cNvPr id="2" name="TextBox 1"/>
          <p:cNvSpPr txBox="1"/>
          <p:nvPr/>
        </p:nvSpPr>
        <p:spPr>
          <a:xfrm>
            <a:off x="2849090" y="203078"/>
            <a:ext cx="3805081" cy="369332"/>
          </a:xfrm>
          <a:prstGeom prst="rect">
            <a:avLst/>
          </a:prstGeom>
          <a:noFill/>
        </p:spPr>
        <p:txBody>
          <a:bodyPr wrap="none" rtlCol="0">
            <a:spAutoFit/>
          </a:bodyPr>
          <a:lstStyle/>
          <a:p>
            <a:pPr algn="ctr"/>
            <a:r>
              <a:rPr lang="en-US" b="1" dirty="0" smtClean="0"/>
              <a:t>Patient Education for Concussion Care</a:t>
            </a:r>
            <a:endParaRPr lang="en-US" b="1" dirty="0"/>
          </a:p>
        </p:txBody>
      </p:sp>
      <p:sp>
        <p:nvSpPr>
          <p:cNvPr id="3" name="TextBox 2"/>
          <p:cNvSpPr txBox="1"/>
          <p:nvPr/>
        </p:nvSpPr>
        <p:spPr>
          <a:xfrm>
            <a:off x="720969" y="1230923"/>
            <a:ext cx="184731" cy="369332"/>
          </a:xfrm>
          <a:prstGeom prst="rect">
            <a:avLst/>
          </a:prstGeom>
          <a:noFill/>
        </p:spPr>
        <p:txBody>
          <a:bodyPr wrap="none" rtlCol="0">
            <a:spAutoFit/>
          </a:bodyPr>
          <a:lstStyle/>
          <a:p>
            <a:endParaRPr lang="en-US" dirty="0"/>
          </a:p>
        </p:txBody>
      </p:sp>
      <p:sp>
        <p:nvSpPr>
          <p:cNvPr id="8" name="TextBox 7"/>
          <p:cNvSpPr txBox="1"/>
          <p:nvPr/>
        </p:nvSpPr>
        <p:spPr>
          <a:xfrm>
            <a:off x="473867" y="4244779"/>
            <a:ext cx="4494522" cy="1446550"/>
          </a:xfrm>
          <a:prstGeom prst="rect">
            <a:avLst/>
          </a:prstGeom>
          <a:noFill/>
          <a:ln>
            <a:noFill/>
          </a:ln>
        </p:spPr>
        <p:txBody>
          <a:bodyPr wrap="square" rtlCol="0">
            <a:spAutoFit/>
          </a:bodyPr>
          <a:lstStyle/>
          <a:p>
            <a:r>
              <a:rPr lang="en-US" sz="1100" b="1" dirty="0" smtClean="0"/>
              <a:t>Signs of a More Serious Brain Injury that Caregivers Should Recognize:</a:t>
            </a:r>
          </a:p>
          <a:p>
            <a:pPr marL="285750" indent="-285750">
              <a:buFont typeface="Arial" panose="020B0604020202020204" pitchFamily="34" charset="0"/>
              <a:buChar char="•"/>
            </a:pPr>
            <a:r>
              <a:rPr lang="en-US" sz="1100" dirty="0"/>
              <a:t>A headache that gets </a:t>
            </a:r>
            <a:r>
              <a:rPr lang="en-US" sz="1100" dirty="0" smtClean="0"/>
              <a:t>worse and </a:t>
            </a:r>
            <a:r>
              <a:rPr lang="en-US" sz="1100" dirty="0"/>
              <a:t>does not go away</a:t>
            </a:r>
          </a:p>
          <a:p>
            <a:pPr marL="285750" indent="-285750">
              <a:buFont typeface="Arial" panose="020B0604020202020204" pitchFamily="34" charset="0"/>
              <a:buChar char="•"/>
            </a:pPr>
            <a:r>
              <a:rPr lang="en-US" sz="1100" dirty="0" smtClean="0"/>
              <a:t>Significant </a:t>
            </a:r>
            <a:r>
              <a:rPr lang="en-US" sz="1100" dirty="0"/>
              <a:t>nausea </a:t>
            </a:r>
            <a:r>
              <a:rPr lang="en-US" sz="1100" dirty="0" smtClean="0"/>
              <a:t>or repeated </a:t>
            </a:r>
            <a:r>
              <a:rPr lang="en-US" sz="1100" dirty="0"/>
              <a:t>vomiting</a:t>
            </a:r>
          </a:p>
          <a:p>
            <a:pPr marL="285750" indent="-285750">
              <a:buFont typeface="Arial" panose="020B0604020202020204" pitchFamily="34" charset="0"/>
              <a:buChar char="•"/>
            </a:pPr>
            <a:r>
              <a:rPr lang="en-US" sz="1100" dirty="0" smtClean="0"/>
              <a:t>Unusual </a:t>
            </a:r>
            <a:r>
              <a:rPr lang="en-US" sz="1100" dirty="0"/>
              <a:t>behavior, </a:t>
            </a:r>
            <a:r>
              <a:rPr lang="en-US" sz="1100" dirty="0" smtClean="0"/>
              <a:t>increased confusion</a:t>
            </a:r>
            <a:r>
              <a:rPr lang="en-US" sz="1100" dirty="0"/>
              <a:t>, </a:t>
            </a:r>
            <a:r>
              <a:rPr lang="en-US" sz="1100" dirty="0" smtClean="0"/>
              <a:t>restlessness, or agitation</a:t>
            </a:r>
          </a:p>
          <a:p>
            <a:pPr marL="285750" indent="-285750">
              <a:buFont typeface="Arial" panose="020B0604020202020204" pitchFamily="34" charset="0"/>
              <a:buChar char="•"/>
            </a:pPr>
            <a:r>
              <a:rPr lang="en-US" sz="1100" dirty="0"/>
              <a:t>Drowsiness or </a:t>
            </a:r>
            <a:r>
              <a:rPr lang="en-US" sz="1100" dirty="0" smtClean="0"/>
              <a:t>inability to </a:t>
            </a:r>
            <a:r>
              <a:rPr lang="en-US" sz="1100" dirty="0"/>
              <a:t>wake up</a:t>
            </a:r>
          </a:p>
          <a:p>
            <a:pPr marL="285750" indent="-285750">
              <a:buFont typeface="Arial" panose="020B0604020202020204" pitchFamily="34" charset="0"/>
              <a:buChar char="•"/>
            </a:pPr>
            <a:r>
              <a:rPr lang="en-US" sz="1100" dirty="0" smtClean="0"/>
              <a:t>Slurred </a:t>
            </a:r>
            <a:r>
              <a:rPr lang="en-US" sz="1100" dirty="0"/>
              <a:t>speech, </a:t>
            </a:r>
            <a:r>
              <a:rPr lang="en-US" sz="1100" dirty="0" smtClean="0"/>
              <a:t>weakness, numbness</a:t>
            </a:r>
            <a:r>
              <a:rPr lang="en-US" sz="1100" dirty="0"/>
              <a:t>, or </a:t>
            </a:r>
            <a:r>
              <a:rPr lang="en-US" sz="1100" dirty="0" smtClean="0"/>
              <a:t>decreased coordination</a:t>
            </a:r>
          </a:p>
          <a:p>
            <a:pPr marL="285750" indent="-285750">
              <a:buFont typeface="Arial" panose="020B0604020202020204" pitchFamily="34" charset="0"/>
              <a:buChar char="•"/>
            </a:pPr>
            <a:r>
              <a:rPr lang="en-US" sz="1100" dirty="0"/>
              <a:t>Convulsions or </a:t>
            </a:r>
            <a:r>
              <a:rPr lang="en-US" sz="1100" dirty="0" smtClean="0"/>
              <a:t>seizures (shaking </a:t>
            </a:r>
            <a:r>
              <a:rPr lang="en-US" sz="1100" dirty="0"/>
              <a:t>or twitching)</a:t>
            </a:r>
          </a:p>
          <a:p>
            <a:pPr marL="285750" indent="-285750">
              <a:buFont typeface="Arial" panose="020B0604020202020204" pitchFamily="34" charset="0"/>
              <a:buChar char="•"/>
            </a:pPr>
            <a:r>
              <a:rPr lang="en-US" sz="1100" dirty="0" smtClean="0"/>
              <a:t>Loss </a:t>
            </a:r>
            <a:r>
              <a:rPr lang="en-US" sz="1100" dirty="0"/>
              <a:t>of </a:t>
            </a:r>
            <a:r>
              <a:rPr lang="en-US" sz="1100" dirty="0" smtClean="0"/>
              <a:t>consciousness (passing </a:t>
            </a:r>
            <a:r>
              <a:rPr lang="en-US" sz="1100" dirty="0"/>
              <a:t>out)</a:t>
            </a:r>
          </a:p>
        </p:txBody>
      </p:sp>
      <p:sp>
        <p:nvSpPr>
          <p:cNvPr id="10" name="TextBox 9"/>
          <p:cNvSpPr txBox="1"/>
          <p:nvPr/>
        </p:nvSpPr>
        <p:spPr>
          <a:xfrm>
            <a:off x="5633811" y="4691998"/>
            <a:ext cx="2791557" cy="1615827"/>
          </a:xfrm>
          <a:prstGeom prst="rect">
            <a:avLst/>
          </a:prstGeom>
          <a:noFill/>
          <a:ln>
            <a:solidFill>
              <a:schemeClr val="tx1"/>
            </a:solidFill>
          </a:ln>
        </p:spPr>
        <p:txBody>
          <a:bodyPr wrap="square" rtlCol="0">
            <a:spAutoFit/>
          </a:bodyPr>
          <a:lstStyle/>
          <a:p>
            <a:r>
              <a:rPr lang="en-US" sz="1100" b="1" dirty="0" smtClean="0"/>
              <a:t>Return to Athletics:</a:t>
            </a:r>
          </a:p>
          <a:p>
            <a:r>
              <a:rPr lang="en-US" sz="1100" dirty="0" smtClean="0"/>
              <a:t>Before returning to contact sports, children should:</a:t>
            </a:r>
          </a:p>
          <a:p>
            <a:pPr marL="285750" indent="-285750">
              <a:buFont typeface="Arial" panose="020B0604020202020204" pitchFamily="34" charset="0"/>
              <a:buChar char="•"/>
            </a:pPr>
            <a:r>
              <a:rPr lang="en-US" sz="1100" dirty="0" smtClean="0"/>
              <a:t>Be back to doing their regular school activities</a:t>
            </a:r>
          </a:p>
          <a:p>
            <a:pPr marL="285750" indent="-285750">
              <a:buFont typeface="Arial" panose="020B0604020202020204" pitchFamily="34" charset="0"/>
              <a:buChar char="•"/>
            </a:pPr>
            <a:r>
              <a:rPr lang="en-US" sz="1100" dirty="0" smtClean="0"/>
              <a:t>Not have any symptoms from the injury when doing normal activities</a:t>
            </a:r>
          </a:p>
          <a:p>
            <a:pPr marL="285750" indent="-285750">
              <a:buFont typeface="Arial" panose="020B0604020202020204" pitchFamily="34" charset="0"/>
              <a:buChar char="•"/>
            </a:pPr>
            <a:r>
              <a:rPr lang="en-US" sz="1100" dirty="0" smtClean="0"/>
              <a:t>Have been evaluated by their health care provider</a:t>
            </a:r>
            <a:endParaRPr lang="en-US" sz="1100" dirty="0"/>
          </a:p>
        </p:txBody>
      </p:sp>
      <p:sp>
        <p:nvSpPr>
          <p:cNvPr id="13" name="TextBox 12"/>
          <p:cNvSpPr txBox="1"/>
          <p:nvPr/>
        </p:nvSpPr>
        <p:spPr>
          <a:xfrm>
            <a:off x="582508" y="693502"/>
            <a:ext cx="4385881" cy="646331"/>
          </a:xfrm>
          <a:prstGeom prst="rect">
            <a:avLst/>
          </a:prstGeom>
          <a:noFill/>
        </p:spPr>
        <p:txBody>
          <a:bodyPr wrap="square" rtlCol="0">
            <a:spAutoFit/>
          </a:bodyPr>
          <a:lstStyle/>
          <a:p>
            <a:pPr algn="ctr"/>
            <a:r>
              <a:rPr lang="en-US" sz="1200" b="1" dirty="0" smtClean="0"/>
              <a:t>No two brain injuries are alike. </a:t>
            </a:r>
          </a:p>
          <a:p>
            <a:r>
              <a:rPr lang="en-US" sz="1200" dirty="0" smtClean="0"/>
              <a:t>Most brain injuries heal with rest and time. Symptoms of traumatic brain injuries, such as headache and feeling tired, can be treated.  </a:t>
            </a:r>
            <a:endParaRPr lang="en-US" sz="1200" dirty="0"/>
          </a:p>
        </p:txBody>
      </p:sp>
      <p:sp>
        <p:nvSpPr>
          <p:cNvPr id="14" name="TextBox 13"/>
          <p:cNvSpPr txBox="1"/>
          <p:nvPr/>
        </p:nvSpPr>
        <p:spPr>
          <a:xfrm>
            <a:off x="403548" y="1460925"/>
            <a:ext cx="4891083" cy="261610"/>
          </a:xfrm>
          <a:prstGeom prst="rect">
            <a:avLst/>
          </a:prstGeom>
          <a:noFill/>
        </p:spPr>
        <p:txBody>
          <a:bodyPr wrap="none" rtlCol="0">
            <a:spAutoFit/>
          </a:bodyPr>
          <a:lstStyle/>
          <a:p>
            <a:r>
              <a:rPr lang="en-US" sz="1100" dirty="0"/>
              <a:t>T</a:t>
            </a:r>
            <a:r>
              <a:rPr lang="en-US" sz="1100" dirty="0" smtClean="0"/>
              <a:t>he symptoms below can be expected in a child with a mild traumatic brain injury:</a:t>
            </a:r>
            <a:endParaRPr lang="en-US" sz="1100" dirty="0"/>
          </a:p>
        </p:txBody>
      </p:sp>
      <p:sp>
        <p:nvSpPr>
          <p:cNvPr id="15" name="TextBox 14"/>
          <p:cNvSpPr txBox="1"/>
          <p:nvPr/>
        </p:nvSpPr>
        <p:spPr>
          <a:xfrm>
            <a:off x="5633811" y="2623875"/>
            <a:ext cx="2791557" cy="1954381"/>
          </a:xfrm>
          <a:prstGeom prst="rect">
            <a:avLst/>
          </a:prstGeom>
          <a:noFill/>
          <a:ln>
            <a:solidFill>
              <a:schemeClr val="tx1"/>
            </a:solidFill>
          </a:ln>
        </p:spPr>
        <p:txBody>
          <a:bodyPr wrap="square" rtlCol="0">
            <a:spAutoFit/>
          </a:bodyPr>
          <a:lstStyle/>
          <a:p>
            <a:r>
              <a:rPr lang="en-US" sz="1100" b="1" dirty="0" smtClean="0"/>
              <a:t>Return to School:</a:t>
            </a:r>
          </a:p>
          <a:p>
            <a:r>
              <a:rPr lang="en-US" sz="1100" dirty="0" smtClean="0"/>
              <a:t>Children who return to school after a concussion may need to:</a:t>
            </a:r>
          </a:p>
          <a:p>
            <a:pPr marL="171450" indent="-171450">
              <a:buFont typeface="Arial" panose="020B0604020202020204" pitchFamily="34" charset="0"/>
              <a:buChar char="•"/>
            </a:pPr>
            <a:r>
              <a:rPr lang="en-US" sz="1100" dirty="0" smtClean="0"/>
              <a:t>Shorten the school day, gradually returning to a full-time schedule</a:t>
            </a:r>
          </a:p>
          <a:p>
            <a:pPr marL="171450" indent="-171450">
              <a:buFont typeface="Arial" panose="020B0604020202020204" pitchFamily="34" charset="0"/>
              <a:buChar char="•"/>
            </a:pPr>
            <a:r>
              <a:rPr lang="en-US" sz="1100" dirty="0" smtClean="0"/>
              <a:t>Request additional time to move between activities or classes</a:t>
            </a:r>
          </a:p>
          <a:p>
            <a:pPr marL="171450" indent="-171450">
              <a:buFont typeface="Arial" panose="020B0604020202020204" pitchFamily="34" charset="0"/>
              <a:buChar char="•"/>
            </a:pPr>
            <a:r>
              <a:rPr lang="en-US" sz="1100" dirty="0" smtClean="0"/>
              <a:t>Request additional time to complete assignments or delay tests</a:t>
            </a:r>
          </a:p>
          <a:p>
            <a:pPr marL="171450" indent="-171450">
              <a:buFont typeface="Arial" panose="020B0604020202020204" pitchFamily="34" charset="0"/>
              <a:buChar char="•"/>
            </a:pPr>
            <a:r>
              <a:rPr lang="en-US" sz="1100" dirty="0" smtClean="0"/>
              <a:t>Initially reduce time spent on the computer, writing, or reading</a:t>
            </a:r>
            <a:endParaRPr lang="en-US" sz="1100" dirty="0"/>
          </a:p>
        </p:txBody>
      </p:sp>
      <p:pic>
        <p:nvPicPr>
          <p:cNvPr id="16"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70949" y="1843627"/>
            <a:ext cx="4300357" cy="2216572"/>
            <a:chOff x="473867" y="1856208"/>
            <a:chExt cx="4300357" cy="2216572"/>
          </a:xfrm>
        </p:grpSpPr>
        <p:sp>
          <p:nvSpPr>
            <p:cNvPr id="17" name="TextBox 16"/>
            <p:cNvSpPr txBox="1"/>
            <p:nvPr/>
          </p:nvSpPr>
          <p:spPr>
            <a:xfrm>
              <a:off x="473868" y="1856208"/>
              <a:ext cx="1879041" cy="1277273"/>
            </a:xfrm>
            <a:prstGeom prst="rect">
              <a:avLst/>
            </a:prstGeom>
            <a:noFill/>
            <a:ln>
              <a:solidFill>
                <a:schemeClr val="tx1"/>
              </a:solidFill>
            </a:ln>
          </p:spPr>
          <p:txBody>
            <a:bodyPr wrap="none" rtlCol="0">
              <a:spAutoFit/>
            </a:bodyPr>
            <a:lstStyle/>
            <a:p>
              <a:r>
                <a:rPr lang="en-US" sz="1100" b="1" dirty="0" smtClean="0"/>
                <a:t>Physical:</a:t>
              </a:r>
            </a:p>
            <a:p>
              <a:pPr fontAlgn="t">
                <a:buSzPts val="1050"/>
              </a:pPr>
              <a:r>
                <a:rPr lang="en-US" sz="1100" dirty="0" smtClean="0">
                  <a:solidFill>
                    <a:srgbClr val="000000"/>
                  </a:solidFill>
                </a:rPr>
                <a:t>Dizziness </a:t>
              </a:r>
              <a:r>
                <a:rPr lang="en-US" sz="1100" dirty="0">
                  <a:solidFill>
                    <a:srgbClr val="000000"/>
                  </a:solidFill>
                </a:rPr>
                <a:t>or balance issues</a:t>
              </a:r>
              <a:endParaRPr lang="en-US" sz="1100" dirty="0"/>
            </a:p>
            <a:p>
              <a:pPr marL="173736" indent="-173736" fontAlgn="t"/>
              <a:r>
                <a:rPr lang="en-US" sz="1100" dirty="0">
                  <a:solidFill>
                    <a:srgbClr val="000000"/>
                  </a:solidFill>
                </a:rPr>
                <a:t>Bothered by light or noise</a:t>
              </a:r>
              <a:endParaRPr lang="en-US" sz="1100" dirty="0"/>
            </a:p>
            <a:p>
              <a:pPr marL="173736" indent="-173736" fontAlgn="t"/>
              <a:r>
                <a:rPr lang="en-US" sz="1100" dirty="0">
                  <a:solidFill>
                    <a:srgbClr val="000000"/>
                  </a:solidFill>
                </a:rPr>
                <a:t>Feeling tired, no energy</a:t>
              </a:r>
              <a:endParaRPr lang="en-US" sz="1100" dirty="0"/>
            </a:p>
            <a:p>
              <a:pPr marL="173736" indent="-173736"/>
              <a:r>
                <a:rPr lang="en-US" sz="1100" dirty="0">
                  <a:solidFill>
                    <a:srgbClr val="000000"/>
                  </a:solidFill>
                </a:rPr>
                <a:t>Nausea or vomiting (early on)</a:t>
              </a:r>
              <a:endParaRPr lang="en-US" sz="1100" dirty="0"/>
            </a:p>
            <a:p>
              <a:pPr marL="173736" indent="-173736"/>
              <a:r>
                <a:rPr lang="en-US" sz="1100" dirty="0">
                  <a:solidFill>
                    <a:srgbClr val="000000"/>
                  </a:solidFill>
                </a:rPr>
                <a:t>Headaches</a:t>
              </a:r>
              <a:endParaRPr lang="en-US" sz="1100" dirty="0"/>
            </a:p>
            <a:p>
              <a:pPr marL="173736" indent="-173736" fontAlgn="t"/>
              <a:r>
                <a:rPr lang="en-US" sz="1100" dirty="0">
                  <a:solidFill>
                    <a:srgbClr val="000000"/>
                  </a:solidFill>
                </a:rPr>
                <a:t>Vision </a:t>
              </a:r>
              <a:r>
                <a:rPr lang="en-US" sz="1100" dirty="0" smtClean="0">
                  <a:solidFill>
                    <a:srgbClr val="000000"/>
                  </a:solidFill>
                </a:rPr>
                <a:t>problems</a:t>
              </a:r>
            </a:p>
          </p:txBody>
        </p:sp>
        <p:sp>
          <p:nvSpPr>
            <p:cNvPr id="18" name="TextBox 17"/>
            <p:cNvSpPr txBox="1"/>
            <p:nvPr/>
          </p:nvSpPr>
          <p:spPr>
            <a:xfrm>
              <a:off x="2360264" y="1856208"/>
              <a:ext cx="2413959" cy="1277273"/>
            </a:xfrm>
            <a:prstGeom prst="rect">
              <a:avLst/>
            </a:prstGeom>
            <a:noFill/>
            <a:ln>
              <a:solidFill>
                <a:schemeClr val="tx1"/>
              </a:solidFill>
            </a:ln>
          </p:spPr>
          <p:txBody>
            <a:bodyPr wrap="square" rtlCol="0">
              <a:spAutoFit/>
            </a:bodyPr>
            <a:lstStyle/>
            <a:p>
              <a:r>
                <a:rPr lang="en-US" sz="1100" b="1" dirty="0" smtClean="0"/>
                <a:t>Thinking:</a:t>
              </a:r>
            </a:p>
            <a:p>
              <a:pPr fontAlgn="t"/>
              <a:r>
                <a:rPr lang="en-US" sz="1100" dirty="0"/>
                <a:t>Attention or concentration problems</a:t>
              </a:r>
            </a:p>
            <a:p>
              <a:pPr fontAlgn="t"/>
              <a:r>
                <a:rPr lang="en-US" sz="1100" dirty="0"/>
                <a:t>Feeling slowed down</a:t>
              </a:r>
            </a:p>
            <a:p>
              <a:pPr fontAlgn="t"/>
              <a:r>
                <a:rPr lang="en-US" sz="1100" dirty="0"/>
                <a:t>Foggy or groggy</a:t>
              </a:r>
            </a:p>
            <a:p>
              <a:pPr fontAlgn="t"/>
              <a:r>
                <a:rPr lang="en-US" sz="1100" dirty="0" smtClean="0"/>
                <a:t>Short- </a:t>
              </a:r>
              <a:r>
                <a:rPr lang="en-US" sz="1100" dirty="0"/>
                <a:t>or long-term </a:t>
              </a:r>
              <a:r>
                <a:rPr lang="en-US" sz="1100" dirty="0" smtClean="0"/>
                <a:t>memory problems</a:t>
              </a:r>
              <a:endParaRPr lang="en-US" sz="1100" dirty="0"/>
            </a:p>
            <a:p>
              <a:pPr fontAlgn="t"/>
              <a:r>
                <a:rPr lang="en-US" sz="1100" dirty="0"/>
                <a:t>Trouble thinking </a:t>
              </a:r>
              <a:r>
                <a:rPr lang="en-US" sz="1100" dirty="0" smtClean="0"/>
                <a:t>clearly</a:t>
              </a:r>
            </a:p>
            <a:p>
              <a:pPr fontAlgn="t"/>
              <a:endParaRPr lang="en-US" sz="1100" dirty="0"/>
            </a:p>
          </p:txBody>
        </p:sp>
        <p:sp>
          <p:nvSpPr>
            <p:cNvPr id="19" name="TextBox 18"/>
            <p:cNvSpPr txBox="1"/>
            <p:nvPr/>
          </p:nvSpPr>
          <p:spPr>
            <a:xfrm>
              <a:off x="473867" y="3134061"/>
              <a:ext cx="1879041" cy="938719"/>
            </a:xfrm>
            <a:prstGeom prst="rect">
              <a:avLst/>
            </a:prstGeom>
            <a:noFill/>
            <a:ln>
              <a:solidFill>
                <a:schemeClr val="tx1"/>
              </a:solidFill>
            </a:ln>
          </p:spPr>
          <p:txBody>
            <a:bodyPr wrap="square" rtlCol="0">
              <a:spAutoFit/>
            </a:bodyPr>
            <a:lstStyle/>
            <a:p>
              <a:r>
                <a:rPr lang="en-US" sz="1100" b="1" dirty="0" smtClean="0"/>
                <a:t>Emotions:</a:t>
              </a:r>
            </a:p>
            <a:p>
              <a:pPr fontAlgn="t"/>
              <a:r>
                <a:rPr lang="en-US" sz="1100" dirty="0"/>
                <a:t>Anxiety or nervousness</a:t>
              </a:r>
            </a:p>
            <a:p>
              <a:pPr fontAlgn="t"/>
              <a:r>
                <a:rPr lang="en-US" sz="1100" dirty="0"/>
                <a:t>Irritability or easily angered</a:t>
              </a:r>
            </a:p>
            <a:p>
              <a:pPr fontAlgn="t"/>
              <a:r>
                <a:rPr lang="en-US" sz="1100" dirty="0"/>
                <a:t>Feeling more emotional</a:t>
              </a:r>
            </a:p>
            <a:p>
              <a:pPr fontAlgn="t"/>
              <a:r>
                <a:rPr lang="en-US" sz="1100" dirty="0" smtClean="0"/>
                <a:t>Sadness</a:t>
              </a:r>
              <a:endParaRPr lang="en-US" sz="1100" dirty="0"/>
            </a:p>
          </p:txBody>
        </p:sp>
        <p:sp>
          <p:nvSpPr>
            <p:cNvPr id="20" name="TextBox 19"/>
            <p:cNvSpPr txBox="1"/>
            <p:nvPr/>
          </p:nvSpPr>
          <p:spPr>
            <a:xfrm>
              <a:off x="2360264" y="3133481"/>
              <a:ext cx="2413960" cy="938719"/>
            </a:xfrm>
            <a:prstGeom prst="rect">
              <a:avLst/>
            </a:prstGeom>
            <a:noFill/>
            <a:ln>
              <a:solidFill>
                <a:schemeClr val="tx1"/>
              </a:solidFill>
            </a:ln>
          </p:spPr>
          <p:txBody>
            <a:bodyPr wrap="square" rtlCol="0">
              <a:spAutoFit/>
            </a:bodyPr>
            <a:lstStyle/>
            <a:p>
              <a:r>
                <a:rPr lang="en-US" sz="1100" b="1" dirty="0" smtClean="0"/>
                <a:t>Sleep:</a:t>
              </a:r>
            </a:p>
            <a:p>
              <a:pPr fontAlgn="t"/>
              <a:r>
                <a:rPr lang="en-US" sz="1100" dirty="0"/>
                <a:t>Sleeping less than usual</a:t>
              </a:r>
            </a:p>
            <a:p>
              <a:pPr fontAlgn="t"/>
              <a:r>
                <a:rPr lang="en-US" sz="1100" dirty="0"/>
                <a:t>Sleeping more than usual</a:t>
              </a:r>
            </a:p>
            <a:p>
              <a:pPr fontAlgn="t"/>
              <a:r>
                <a:rPr lang="en-US" sz="1100" dirty="0"/>
                <a:t>Trouble falling </a:t>
              </a:r>
              <a:r>
                <a:rPr lang="en-US" sz="1100" dirty="0" smtClean="0"/>
                <a:t>asleep</a:t>
              </a:r>
            </a:p>
            <a:p>
              <a:pPr fontAlgn="t"/>
              <a:endParaRPr lang="en-US" sz="1100" dirty="0"/>
            </a:p>
          </p:txBody>
        </p:sp>
      </p:grpSp>
      <p:sp>
        <p:nvSpPr>
          <p:cNvPr id="21" name="TextBox 20"/>
          <p:cNvSpPr txBox="1"/>
          <p:nvPr/>
        </p:nvSpPr>
        <p:spPr>
          <a:xfrm>
            <a:off x="473867" y="6101862"/>
            <a:ext cx="3741730" cy="230832"/>
          </a:xfrm>
          <a:prstGeom prst="rect">
            <a:avLst/>
          </a:prstGeom>
          <a:noFill/>
        </p:spPr>
        <p:txBody>
          <a:bodyPr wrap="none" rtlCol="0">
            <a:spAutoFit/>
          </a:bodyPr>
          <a:lstStyle/>
          <a:p>
            <a:r>
              <a:rPr lang="en-US" sz="900" dirty="0" smtClean="0"/>
              <a:t>Reference: CDC HEADS UP, 2022</a:t>
            </a:r>
            <a:r>
              <a:rPr lang="en-US" sz="900" dirty="0"/>
              <a:t>. https://www.cdc.gov/headsup/index.html</a:t>
            </a:r>
          </a:p>
        </p:txBody>
      </p:sp>
      <p:sp>
        <p:nvSpPr>
          <p:cNvPr id="22" name="TextBox 21"/>
          <p:cNvSpPr txBox="1"/>
          <p:nvPr/>
        </p:nvSpPr>
        <p:spPr>
          <a:xfrm>
            <a:off x="141374" y="6488668"/>
            <a:ext cx="4972494"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23"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395635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p:cNvSpPr txBox="1">
            <a:spLocks/>
          </p:cNvSpPr>
          <p:nvPr/>
        </p:nvSpPr>
        <p:spPr>
          <a:xfrm>
            <a:off x="444626" y="5099830"/>
            <a:ext cx="8379069" cy="1465927"/>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pPr>
            <a:r>
              <a:rPr lang="en-US" sz="1050" b="1" u="sng" dirty="0"/>
              <a:t>References: </a:t>
            </a:r>
          </a:p>
          <a:p>
            <a:pPr marL="171450" indent="-171450" algn="l">
              <a:lnSpc>
                <a:spcPct val="100000"/>
              </a:lnSpc>
              <a:spcBef>
                <a:spcPts val="0"/>
              </a:spcBef>
              <a:buFont typeface="Arial" panose="020B0604020202020204" pitchFamily="34" charset="0"/>
              <a:buChar char="•"/>
            </a:pPr>
            <a:r>
              <a:rPr lang="en-US" sz="1050" dirty="0" err="1"/>
              <a:t>Hentzen</a:t>
            </a:r>
            <a:r>
              <a:rPr lang="en-US" sz="1050" dirty="0"/>
              <a:t>, A. S, Helmer, S.D, et al.  Necessity of repeat head computed tomography after isolated skull fracture in the pediatric population. The American Journal of Surgery. 2015; 201, 322-325</a:t>
            </a:r>
            <a:r>
              <a:rPr lang="en-US" sz="1050" dirty="0" smtClean="0"/>
              <a:t>.</a:t>
            </a:r>
            <a:endParaRPr lang="en-US" sz="1050" dirty="0"/>
          </a:p>
          <a:p>
            <a:pPr marL="171450" indent="-171450" algn="l">
              <a:lnSpc>
                <a:spcPct val="100000"/>
              </a:lnSpc>
              <a:spcBef>
                <a:spcPts val="0"/>
              </a:spcBef>
              <a:buFont typeface="Arial" panose="020B0604020202020204" pitchFamily="34" charset="0"/>
              <a:buChar char="•"/>
            </a:pPr>
            <a:r>
              <a:rPr lang="en-US" sz="1050" dirty="0"/>
              <a:t>Powell, E.C, </a:t>
            </a:r>
            <a:r>
              <a:rPr lang="en-US" sz="1050" dirty="0" err="1"/>
              <a:t>Atabaki</a:t>
            </a:r>
            <a:r>
              <a:rPr lang="en-US" sz="1050" dirty="0"/>
              <a:t>, S.M, et al. Isolated Linear Skull Fractures in Children With Blunt Head Trauma. Pediatrics. 2015; 135, e851. </a:t>
            </a:r>
          </a:p>
          <a:p>
            <a:pPr marL="171450" indent="-171450" algn="l">
              <a:lnSpc>
                <a:spcPct val="100000"/>
              </a:lnSpc>
              <a:spcBef>
                <a:spcPts val="0"/>
              </a:spcBef>
              <a:buFont typeface="Arial" panose="020B0604020202020204" pitchFamily="34" charset="0"/>
              <a:buChar char="•"/>
            </a:pPr>
            <a:r>
              <a:rPr lang="en-US" sz="1050" dirty="0"/>
              <a:t> Lyons, T.W., Stack, A. M., et al.  A QI Initiative to Reduce Hospitalization for Children With Isolated Skull Fractures. Pediatrics. 2016; 137;6;e20153370.</a:t>
            </a:r>
          </a:p>
          <a:p>
            <a:pPr marL="171450" indent="-171450" algn="l">
              <a:lnSpc>
                <a:spcPct val="100000"/>
              </a:lnSpc>
              <a:spcBef>
                <a:spcPts val="0"/>
              </a:spcBef>
              <a:buFont typeface="Arial" panose="020B0604020202020204" pitchFamily="34" charset="0"/>
              <a:buChar char="•"/>
            </a:pPr>
            <a:r>
              <a:rPr lang="en-US" sz="1050" dirty="0" err="1"/>
              <a:t>Bressan</a:t>
            </a:r>
            <a:r>
              <a:rPr lang="en-US" sz="1050" dirty="0"/>
              <a:t>, S., </a:t>
            </a:r>
            <a:r>
              <a:rPr lang="en-US" sz="1050" dirty="0" err="1"/>
              <a:t>Marchetto</a:t>
            </a:r>
            <a:r>
              <a:rPr lang="en-US" sz="1050" dirty="0"/>
              <a:t>, L., et al. A Systematic Review and Meta-Analysis of the Management and Outcomes of Isolated Skull Fractures in Children. Annals of Emergency Medicine. 2018; 71(6) </a:t>
            </a:r>
            <a:r>
              <a:rPr lang="en-US" sz="1050" dirty="0" smtClean="0"/>
              <a:t>714-724</a:t>
            </a:r>
            <a:endParaRPr lang="en-US" sz="1050" dirty="0"/>
          </a:p>
        </p:txBody>
      </p:sp>
      <p:sp>
        <p:nvSpPr>
          <p:cNvPr id="2" name="TextBox 1"/>
          <p:cNvSpPr txBox="1"/>
          <p:nvPr/>
        </p:nvSpPr>
        <p:spPr>
          <a:xfrm>
            <a:off x="3600034" y="1014708"/>
            <a:ext cx="2068255" cy="484748"/>
          </a:xfrm>
          <a:prstGeom prst="rect">
            <a:avLst/>
          </a:prstGeom>
          <a:noFill/>
          <a:ln>
            <a:solidFill>
              <a:schemeClr val="tx1"/>
            </a:solidFill>
          </a:ln>
        </p:spPr>
        <p:txBody>
          <a:bodyPr wrap="square" rtlCol="0">
            <a:spAutoFit/>
          </a:bodyPr>
          <a:lstStyle/>
          <a:p>
            <a:r>
              <a:rPr lang="en-US" sz="900" dirty="0"/>
              <a:t>Non-depressed linear skull </a:t>
            </a:r>
            <a:r>
              <a:rPr lang="en-US" sz="900" dirty="0" smtClean="0"/>
              <a:t>fracture </a:t>
            </a:r>
            <a:r>
              <a:rPr lang="en-US" sz="825" dirty="0" smtClean="0"/>
              <a:t>with </a:t>
            </a:r>
            <a:r>
              <a:rPr lang="en-US" sz="825" u="sng" dirty="0"/>
              <a:t>n</a:t>
            </a:r>
            <a:r>
              <a:rPr lang="en-US" sz="825" u="sng" dirty="0" smtClean="0"/>
              <a:t>o</a:t>
            </a:r>
            <a:r>
              <a:rPr lang="en-US" sz="825" dirty="0" smtClean="0"/>
              <a:t> </a:t>
            </a:r>
            <a:r>
              <a:rPr lang="en-US" sz="825" dirty="0"/>
              <a:t>intracranial </a:t>
            </a:r>
            <a:r>
              <a:rPr lang="en-US" sz="825" dirty="0" smtClean="0"/>
              <a:t>involvement </a:t>
            </a:r>
            <a:r>
              <a:rPr lang="en-US" sz="825" u="sng" dirty="0" smtClean="0"/>
              <a:t>and </a:t>
            </a:r>
          </a:p>
          <a:p>
            <a:r>
              <a:rPr lang="en-US" sz="825" dirty="0" smtClean="0"/>
              <a:t>neurologically stable</a:t>
            </a:r>
          </a:p>
        </p:txBody>
      </p:sp>
      <p:sp>
        <p:nvSpPr>
          <p:cNvPr id="3" name="TextBox 2"/>
          <p:cNvSpPr txBox="1"/>
          <p:nvPr/>
        </p:nvSpPr>
        <p:spPr>
          <a:xfrm>
            <a:off x="3973369" y="1756149"/>
            <a:ext cx="1321587" cy="507831"/>
          </a:xfrm>
          <a:prstGeom prst="rect">
            <a:avLst/>
          </a:prstGeom>
          <a:noFill/>
          <a:ln>
            <a:solidFill>
              <a:schemeClr val="tx1"/>
            </a:solidFill>
          </a:ln>
        </p:spPr>
        <p:txBody>
          <a:bodyPr wrap="square" rtlCol="0">
            <a:spAutoFit/>
          </a:bodyPr>
          <a:lstStyle/>
          <a:p>
            <a:r>
              <a:rPr lang="en-US" sz="900" dirty="0" smtClean="0"/>
              <a:t>Ongoing symptoms despite PO or IV fluids, anti-emetics, analgesics</a:t>
            </a:r>
            <a:endParaRPr lang="en-US" sz="900" dirty="0"/>
          </a:p>
        </p:txBody>
      </p:sp>
      <p:sp>
        <p:nvSpPr>
          <p:cNvPr id="9" name="TextBox 8"/>
          <p:cNvSpPr txBox="1"/>
          <p:nvPr/>
        </p:nvSpPr>
        <p:spPr>
          <a:xfrm>
            <a:off x="2902127" y="1889877"/>
            <a:ext cx="343364" cy="230832"/>
          </a:xfrm>
          <a:prstGeom prst="rect">
            <a:avLst/>
          </a:prstGeom>
          <a:noFill/>
          <a:ln>
            <a:solidFill>
              <a:schemeClr val="tx1"/>
            </a:solidFill>
          </a:ln>
        </p:spPr>
        <p:txBody>
          <a:bodyPr wrap="none" rtlCol="0">
            <a:spAutoFit/>
          </a:bodyPr>
          <a:lstStyle/>
          <a:p>
            <a:r>
              <a:rPr lang="en-US" sz="900" dirty="0"/>
              <a:t>Yes</a:t>
            </a:r>
            <a:endParaRPr lang="en-US" sz="1050" dirty="0"/>
          </a:p>
        </p:txBody>
      </p:sp>
      <p:sp>
        <p:nvSpPr>
          <p:cNvPr id="16" name="TextBox 15"/>
          <p:cNvSpPr txBox="1"/>
          <p:nvPr/>
        </p:nvSpPr>
        <p:spPr>
          <a:xfrm>
            <a:off x="6031108" y="1889877"/>
            <a:ext cx="319318" cy="230832"/>
          </a:xfrm>
          <a:prstGeom prst="rect">
            <a:avLst/>
          </a:prstGeom>
          <a:noFill/>
          <a:ln>
            <a:solidFill>
              <a:schemeClr val="tx1"/>
            </a:solidFill>
          </a:ln>
        </p:spPr>
        <p:txBody>
          <a:bodyPr wrap="none" rtlCol="0">
            <a:spAutoFit/>
          </a:bodyPr>
          <a:lstStyle/>
          <a:p>
            <a:r>
              <a:rPr lang="en-US" sz="900" dirty="0"/>
              <a:t>No</a:t>
            </a:r>
            <a:endParaRPr lang="en-US" sz="1050" dirty="0"/>
          </a:p>
        </p:txBody>
      </p:sp>
      <p:sp>
        <p:nvSpPr>
          <p:cNvPr id="22" name="TextBox 21"/>
          <p:cNvSpPr txBox="1"/>
          <p:nvPr/>
        </p:nvSpPr>
        <p:spPr>
          <a:xfrm>
            <a:off x="5595664" y="2407251"/>
            <a:ext cx="1189892" cy="369332"/>
          </a:xfrm>
          <a:prstGeom prst="rect">
            <a:avLst/>
          </a:prstGeom>
          <a:noFill/>
          <a:ln>
            <a:solidFill>
              <a:schemeClr val="tx1"/>
            </a:solidFill>
          </a:ln>
        </p:spPr>
        <p:txBody>
          <a:bodyPr wrap="square" rtlCol="0">
            <a:spAutoFit/>
          </a:bodyPr>
          <a:lstStyle/>
          <a:p>
            <a:r>
              <a:rPr lang="en-US" sz="900" dirty="0"/>
              <a:t>Parents comfortable with discharge?</a:t>
            </a:r>
          </a:p>
        </p:txBody>
      </p:sp>
      <p:sp>
        <p:nvSpPr>
          <p:cNvPr id="103" name="TextBox 102"/>
          <p:cNvSpPr txBox="1"/>
          <p:nvPr/>
        </p:nvSpPr>
        <p:spPr>
          <a:xfrm>
            <a:off x="4474504" y="2478871"/>
            <a:ext cx="319318" cy="230832"/>
          </a:xfrm>
          <a:prstGeom prst="rect">
            <a:avLst/>
          </a:prstGeom>
          <a:noFill/>
          <a:ln>
            <a:solidFill>
              <a:schemeClr val="tx1"/>
            </a:solidFill>
          </a:ln>
        </p:spPr>
        <p:txBody>
          <a:bodyPr wrap="none" rtlCol="0">
            <a:spAutoFit/>
          </a:bodyPr>
          <a:lstStyle/>
          <a:p>
            <a:r>
              <a:rPr lang="en-US" sz="900" dirty="0"/>
              <a:t>No</a:t>
            </a:r>
            <a:endParaRPr lang="en-US" sz="1050" dirty="0"/>
          </a:p>
        </p:txBody>
      </p:sp>
      <p:sp>
        <p:nvSpPr>
          <p:cNvPr id="24" name="TextBox 23"/>
          <p:cNvSpPr txBox="1"/>
          <p:nvPr/>
        </p:nvSpPr>
        <p:spPr>
          <a:xfrm>
            <a:off x="2471536" y="2407251"/>
            <a:ext cx="1204546" cy="369332"/>
          </a:xfrm>
          <a:prstGeom prst="rect">
            <a:avLst/>
          </a:prstGeom>
          <a:noFill/>
          <a:ln>
            <a:solidFill>
              <a:schemeClr val="tx1"/>
            </a:solidFill>
          </a:ln>
        </p:spPr>
        <p:txBody>
          <a:bodyPr wrap="square" rtlCol="0">
            <a:spAutoFit/>
          </a:bodyPr>
          <a:lstStyle/>
          <a:p>
            <a:r>
              <a:rPr lang="en-US" sz="900" dirty="0" smtClean="0"/>
              <a:t>Transfer to pediatric trauma center</a:t>
            </a:r>
            <a:endParaRPr lang="en-US" sz="900" dirty="0"/>
          </a:p>
        </p:txBody>
      </p:sp>
      <p:sp>
        <p:nvSpPr>
          <p:cNvPr id="106" name="TextBox 105"/>
          <p:cNvSpPr txBox="1"/>
          <p:nvPr/>
        </p:nvSpPr>
        <p:spPr>
          <a:xfrm>
            <a:off x="6021590" y="3010606"/>
            <a:ext cx="343364" cy="230832"/>
          </a:xfrm>
          <a:prstGeom prst="rect">
            <a:avLst/>
          </a:prstGeom>
          <a:noFill/>
          <a:ln>
            <a:solidFill>
              <a:schemeClr val="tx1"/>
            </a:solidFill>
          </a:ln>
        </p:spPr>
        <p:txBody>
          <a:bodyPr wrap="none" rtlCol="0">
            <a:spAutoFit/>
          </a:bodyPr>
          <a:lstStyle/>
          <a:p>
            <a:r>
              <a:rPr lang="en-US" sz="900" dirty="0"/>
              <a:t>Yes</a:t>
            </a:r>
            <a:endParaRPr lang="en-US" sz="1050" dirty="0"/>
          </a:p>
        </p:txBody>
      </p:sp>
      <p:cxnSp>
        <p:nvCxnSpPr>
          <p:cNvPr id="33" name="Straight Arrow Connector 32"/>
          <p:cNvCxnSpPr>
            <a:stCxn id="3" idx="3"/>
            <a:endCxn id="16" idx="1"/>
          </p:cNvCxnSpPr>
          <p:nvPr/>
        </p:nvCxnSpPr>
        <p:spPr>
          <a:xfrm flipV="1">
            <a:off x="5294956" y="2005293"/>
            <a:ext cx="736152" cy="4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 idx="1"/>
            <a:endCxn id="9" idx="3"/>
          </p:cNvCxnSpPr>
          <p:nvPr/>
        </p:nvCxnSpPr>
        <p:spPr>
          <a:xfrm flipH="1" flipV="1">
            <a:off x="3245491" y="2005293"/>
            <a:ext cx="727878" cy="4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1"/>
            <a:endCxn id="103" idx="3"/>
          </p:cNvCxnSpPr>
          <p:nvPr/>
        </p:nvCxnSpPr>
        <p:spPr>
          <a:xfrm flipH="1">
            <a:off x="4793822" y="2591917"/>
            <a:ext cx="801842" cy="2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2"/>
            <a:endCxn id="22" idx="0"/>
          </p:cNvCxnSpPr>
          <p:nvPr/>
        </p:nvCxnSpPr>
        <p:spPr>
          <a:xfrm flipH="1">
            <a:off x="6190610" y="2120709"/>
            <a:ext cx="157" cy="286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3" idx="1"/>
            <a:endCxn id="24" idx="3"/>
          </p:cNvCxnSpPr>
          <p:nvPr/>
        </p:nvCxnSpPr>
        <p:spPr>
          <a:xfrm flipH="1" flipV="1">
            <a:off x="3676082" y="2591917"/>
            <a:ext cx="798422" cy="2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2"/>
            <a:endCxn id="24" idx="0"/>
          </p:cNvCxnSpPr>
          <p:nvPr/>
        </p:nvCxnSpPr>
        <p:spPr>
          <a:xfrm>
            <a:off x="3073809" y="2120709"/>
            <a:ext cx="0" cy="286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2" idx="2"/>
            <a:endCxn id="106" idx="0"/>
          </p:cNvCxnSpPr>
          <p:nvPr/>
        </p:nvCxnSpPr>
        <p:spPr>
          <a:xfrm>
            <a:off x="6190610" y="2776583"/>
            <a:ext cx="2662" cy="234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476375" y="4601271"/>
            <a:ext cx="1428470" cy="507831"/>
          </a:xfrm>
          <a:prstGeom prst="rect">
            <a:avLst/>
          </a:prstGeom>
          <a:noFill/>
          <a:ln>
            <a:solidFill>
              <a:schemeClr val="tx1"/>
            </a:solidFill>
          </a:ln>
        </p:spPr>
        <p:txBody>
          <a:bodyPr wrap="square" rtlCol="0">
            <a:spAutoFit/>
          </a:bodyPr>
          <a:lstStyle/>
          <a:p>
            <a:r>
              <a:rPr lang="en-US" sz="900" dirty="0"/>
              <a:t>Follow up with </a:t>
            </a:r>
            <a:r>
              <a:rPr lang="en-US" sz="900" dirty="0" smtClean="0"/>
              <a:t>pediatric neurosurgery </a:t>
            </a:r>
            <a:r>
              <a:rPr lang="en-US" sz="900" dirty="0"/>
              <a:t>in 1 month, </a:t>
            </a:r>
          </a:p>
          <a:p>
            <a:r>
              <a:rPr lang="en-US" sz="900" u="sng" dirty="0"/>
              <a:t>NO</a:t>
            </a:r>
            <a:r>
              <a:rPr lang="en-US" sz="900" dirty="0"/>
              <a:t> </a:t>
            </a:r>
            <a:r>
              <a:rPr lang="en-US" sz="900" dirty="0" smtClean="0"/>
              <a:t>imaging needed</a:t>
            </a:r>
            <a:endParaRPr lang="en-US" sz="900" dirty="0"/>
          </a:p>
        </p:txBody>
      </p:sp>
      <p:sp>
        <p:nvSpPr>
          <p:cNvPr id="55" name="TextBox 54"/>
          <p:cNvSpPr txBox="1"/>
          <p:nvPr/>
        </p:nvSpPr>
        <p:spPr>
          <a:xfrm>
            <a:off x="5719969" y="3390902"/>
            <a:ext cx="941283" cy="230832"/>
          </a:xfrm>
          <a:prstGeom prst="rect">
            <a:avLst/>
          </a:prstGeom>
          <a:noFill/>
          <a:ln>
            <a:solidFill>
              <a:schemeClr val="tx1"/>
            </a:solidFill>
          </a:ln>
        </p:spPr>
        <p:txBody>
          <a:bodyPr wrap="none" rtlCol="0">
            <a:spAutoFit/>
          </a:bodyPr>
          <a:lstStyle/>
          <a:p>
            <a:r>
              <a:rPr lang="en-US" sz="900" dirty="0"/>
              <a:t>Discharge home</a:t>
            </a:r>
          </a:p>
        </p:txBody>
      </p:sp>
      <p:sp>
        <p:nvSpPr>
          <p:cNvPr id="56" name="TextBox 55"/>
          <p:cNvSpPr txBox="1"/>
          <p:nvPr/>
        </p:nvSpPr>
        <p:spPr>
          <a:xfrm>
            <a:off x="5403800" y="3767168"/>
            <a:ext cx="1576394" cy="646331"/>
          </a:xfrm>
          <a:prstGeom prst="rect">
            <a:avLst/>
          </a:prstGeom>
          <a:noFill/>
          <a:ln>
            <a:solidFill>
              <a:schemeClr val="tx1"/>
            </a:solidFill>
          </a:ln>
        </p:spPr>
        <p:txBody>
          <a:bodyPr wrap="none" rtlCol="0">
            <a:spAutoFit/>
          </a:bodyPr>
          <a:lstStyle/>
          <a:p>
            <a:r>
              <a:rPr lang="en-US" sz="900" dirty="0"/>
              <a:t>Discharge teaching:</a:t>
            </a:r>
          </a:p>
          <a:p>
            <a:pPr marL="214313" indent="-214313">
              <a:buFont typeface="Arial" panose="020B0604020202020204" pitchFamily="34" charset="0"/>
              <a:buChar char="•"/>
            </a:pPr>
            <a:r>
              <a:rPr lang="en-US" sz="900" dirty="0"/>
              <a:t>Concussion symptoms</a:t>
            </a:r>
          </a:p>
          <a:p>
            <a:pPr marL="214313" indent="-214313">
              <a:buFont typeface="Arial" panose="020B0604020202020204" pitchFamily="34" charset="0"/>
              <a:buChar char="•"/>
            </a:pPr>
            <a:r>
              <a:rPr lang="en-US" sz="900" dirty="0"/>
              <a:t>Swelling (peak 3-5 days)</a:t>
            </a:r>
          </a:p>
          <a:p>
            <a:pPr marL="214313" indent="-214313">
              <a:buFont typeface="Arial" panose="020B0604020202020204" pitchFamily="34" charset="0"/>
              <a:buChar char="•"/>
            </a:pPr>
            <a:r>
              <a:rPr lang="en-US" sz="900" dirty="0"/>
              <a:t>Red flags – vomiting, etc.</a:t>
            </a:r>
          </a:p>
        </p:txBody>
      </p:sp>
      <p:cxnSp>
        <p:nvCxnSpPr>
          <p:cNvPr id="900" name="Straight Arrow Connector 899"/>
          <p:cNvCxnSpPr>
            <a:stCxn id="2" idx="2"/>
            <a:endCxn id="3" idx="0"/>
          </p:cNvCxnSpPr>
          <p:nvPr/>
        </p:nvCxnSpPr>
        <p:spPr>
          <a:xfrm>
            <a:off x="4634162" y="1499456"/>
            <a:ext cx="1" cy="256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1" name="Straight Arrow Connector 940"/>
          <p:cNvCxnSpPr>
            <a:stCxn id="56" idx="2"/>
            <a:endCxn id="131" idx="0"/>
          </p:cNvCxnSpPr>
          <p:nvPr/>
        </p:nvCxnSpPr>
        <p:spPr>
          <a:xfrm flipH="1">
            <a:off x="6190610" y="4413499"/>
            <a:ext cx="1387" cy="187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8" name="Straight Arrow Connector 947"/>
          <p:cNvCxnSpPr>
            <a:stCxn id="55" idx="2"/>
            <a:endCxn id="56" idx="0"/>
          </p:cNvCxnSpPr>
          <p:nvPr/>
        </p:nvCxnSpPr>
        <p:spPr>
          <a:xfrm>
            <a:off x="6190611" y="3621734"/>
            <a:ext cx="1386" cy="145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0" name="Straight Arrow Connector 949"/>
          <p:cNvCxnSpPr>
            <a:stCxn id="106" idx="2"/>
            <a:endCxn id="55" idx="0"/>
          </p:cNvCxnSpPr>
          <p:nvPr/>
        </p:nvCxnSpPr>
        <p:spPr>
          <a:xfrm flipH="1">
            <a:off x="6190611" y="3241438"/>
            <a:ext cx="2661" cy="1494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85451" y="230127"/>
            <a:ext cx="3840886" cy="646331"/>
          </a:xfrm>
          <a:prstGeom prst="rect">
            <a:avLst/>
          </a:prstGeom>
          <a:noFill/>
        </p:spPr>
        <p:txBody>
          <a:bodyPr wrap="square" rtlCol="0">
            <a:spAutoFit/>
          </a:bodyPr>
          <a:lstStyle/>
          <a:p>
            <a:pPr algn="ctr"/>
            <a:r>
              <a:rPr lang="en-US" b="1" dirty="0" smtClean="0"/>
              <a:t>Pediatric Non-Depressed Linear Skull Fracture Management</a:t>
            </a:r>
            <a:endParaRPr lang="en-US" b="1" dirty="0"/>
          </a:p>
        </p:txBody>
      </p:sp>
      <p:pic>
        <p:nvPicPr>
          <p:cNvPr id="36"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186240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12</a:t>
            </a:fld>
            <a:endParaRPr lang="en-US"/>
          </a:p>
        </p:txBody>
      </p:sp>
      <p:sp>
        <p:nvSpPr>
          <p:cNvPr id="4" name="TextBox 3"/>
          <p:cNvSpPr txBox="1"/>
          <p:nvPr/>
        </p:nvSpPr>
        <p:spPr>
          <a:xfrm>
            <a:off x="2233247" y="323339"/>
            <a:ext cx="3968651" cy="369332"/>
          </a:xfrm>
          <a:prstGeom prst="rect">
            <a:avLst/>
          </a:prstGeom>
          <a:noFill/>
        </p:spPr>
        <p:txBody>
          <a:bodyPr wrap="none" rtlCol="0">
            <a:spAutoFit/>
          </a:bodyPr>
          <a:lstStyle/>
          <a:p>
            <a:r>
              <a:rPr lang="en-US" b="1" dirty="0" smtClean="0"/>
              <a:t>Blunt Cerebrovascular Injury in Children</a:t>
            </a:r>
            <a:endParaRPr lang="en-US" b="1" dirty="0"/>
          </a:p>
        </p:txBody>
      </p:sp>
      <p:pic>
        <p:nvPicPr>
          <p:cNvPr id="5"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6890" y="4740524"/>
            <a:ext cx="7430203" cy="1615827"/>
          </a:xfrm>
          <a:prstGeom prst="rect">
            <a:avLst/>
          </a:prstGeom>
        </p:spPr>
        <p:txBody>
          <a:bodyPr wrap="square">
            <a:spAutoFit/>
          </a:bodyPr>
          <a:lstStyle/>
          <a:p>
            <a:r>
              <a:rPr lang="en-US" sz="900" dirty="0" smtClean="0">
                <a:solidFill>
                  <a:srgbClr val="212121"/>
                </a:solidFill>
              </a:rPr>
              <a:t>References:</a:t>
            </a:r>
          </a:p>
          <a:p>
            <a:r>
              <a:rPr lang="en-US" sz="900" dirty="0" smtClean="0">
                <a:solidFill>
                  <a:srgbClr val="212121"/>
                </a:solidFill>
              </a:rPr>
              <a:t>Herbert </a:t>
            </a:r>
            <a:r>
              <a:rPr lang="en-US" sz="900" dirty="0">
                <a:solidFill>
                  <a:srgbClr val="212121"/>
                </a:solidFill>
              </a:rPr>
              <a:t>JP, </a:t>
            </a:r>
            <a:r>
              <a:rPr lang="en-US" sz="900" dirty="0" err="1">
                <a:solidFill>
                  <a:srgbClr val="212121"/>
                </a:solidFill>
              </a:rPr>
              <a:t>Venkataraman</a:t>
            </a:r>
            <a:r>
              <a:rPr lang="en-US" sz="900" dirty="0">
                <a:solidFill>
                  <a:srgbClr val="212121"/>
                </a:solidFill>
              </a:rPr>
              <a:t> SS, </a:t>
            </a:r>
            <a:r>
              <a:rPr lang="en-US" sz="900" dirty="0" err="1">
                <a:solidFill>
                  <a:srgbClr val="212121"/>
                </a:solidFill>
              </a:rPr>
              <a:t>Turkmani</a:t>
            </a:r>
            <a:r>
              <a:rPr lang="en-US" sz="900" dirty="0">
                <a:solidFill>
                  <a:srgbClr val="212121"/>
                </a:solidFill>
              </a:rPr>
              <a:t> AH, Zhu L, Kerr ML, Patel RP, </a:t>
            </a:r>
            <a:r>
              <a:rPr lang="en-US" sz="900" dirty="0" err="1">
                <a:solidFill>
                  <a:srgbClr val="212121"/>
                </a:solidFill>
              </a:rPr>
              <a:t>Ugalde</a:t>
            </a:r>
            <a:r>
              <a:rPr lang="en-US" sz="900" dirty="0">
                <a:solidFill>
                  <a:srgbClr val="212121"/>
                </a:solidFill>
              </a:rPr>
              <a:t> IT, Fletcher SA, Sandberg DI, Cox CS, Kitagawa RS, Day AL, Shah MN. Pediatric blunt cerebrovascular injury: the McGovern screening score. J </a:t>
            </a:r>
            <a:r>
              <a:rPr lang="en-US" sz="900" dirty="0" err="1">
                <a:solidFill>
                  <a:srgbClr val="212121"/>
                </a:solidFill>
              </a:rPr>
              <a:t>Neurosurg</a:t>
            </a:r>
            <a:r>
              <a:rPr lang="en-US" sz="900" dirty="0">
                <a:solidFill>
                  <a:srgbClr val="212121"/>
                </a:solidFill>
              </a:rPr>
              <a:t> </a:t>
            </a:r>
            <a:r>
              <a:rPr lang="en-US" sz="900" dirty="0" err="1">
                <a:solidFill>
                  <a:srgbClr val="212121"/>
                </a:solidFill>
              </a:rPr>
              <a:t>Pediatr</a:t>
            </a:r>
            <a:r>
              <a:rPr lang="en-US" sz="900" dirty="0">
                <a:solidFill>
                  <a:srgbClr val="212121"/>
                </a:solidFill>
              </a:rPr>
              <a:t>. 2018 Jun;21(6):639-649. </a:t>
            </a:r>
            <a:r>
              <a:rPr lang="en-US" sz="900" dirty="0" err="1">
                <a:solidFill>
                  <a:srgbClr val="212121"/>
                </a:solidFill>
              </a:rPr>
              <a:t>doi</a:t>
            </a:r>
            <a:r>
              <a:rPr lang="en-US" sz="900" dirty="0">
                <a:solidFill>
                  <a:srgbClr val="212121"/>
                </a:solidFill>
              </a:rPr>
              <a:t>: 10.3171/2017.12.PEDS17498. </a:t>
            </a:r>
            <a:r>
              <a:rPr lang="en-US" sz="900" dirty="0" err="1">
                <a:solidFill>
                  <a:srgbClr val="212121"/>
                </a:solidFill>
              </a:rPr>
              <a:t>Epub</a:t>
            </a:r>
            <a:r>
              <a:rPr lang="en-US" sz="900" dirty="0">
                <a:solidFill>
                  <a:srgbClr val="212121"/>
                </a:solidFill>
              </a:rPr>
              <a:t> 2018 Mar 16. PMID: 29547069</a:t>
            </a:r>
            <a:r>
              <a:rPr lang="en-US" sz="900" dirty="0" smtClean="0">
                <a:solidFill>
                  <a:srgbClr val="212121"/>
                </a:solidFill>
              </a:rPr>
              <a:t>.</a:t>
            </a:r>
          </a:p>
          <a:p>
            <a:endParaRPr lang="en-US" sz="900" dirty="0">
              <a:solidFill>
                <a:srgbClr val="212121"/>
              </a:solidFill>
            </a:endParaRPr>
          </a:p>
          <a:p>
            <a:r>
              <a:rPr lang="en-US" sz="900" dirty="0" err="1"/>
              <a:t>Ravindra</a:t>
            </a:r>
            <a:r>
              <a:rPr lang="en-US" sz="900" dirty="0"/>
              <a:t> VM, Riva-</a:t>
            </a:r>
            <a:r>
              <a:rPr lang="en-US" sz="900" dirty="0" err="1"/>
              <a:t>Cambrin</a:t>
            </a:r>
            <a:r>
              <a:rPr lang="en-US" sz="900" dirty="0"/>
              <a:t> J, </a:t>
            </a:r>
            <a:r>
              <a:rPr lang="en-US" sz="900" dirty="0" err="1"/>
              <a:t>Sivakumar</a:t>
            </a:r>
            <a:r>
              <a:rPr lang="en-US" sz="900" dirty="0"/>
              <a:t> W, Metzger RR, </a:t>
            </a:r>
            <a:r>
              <a:rPr lang="en-US" sz="900" dirty="0" err="1"/>
              <a:t>Bollo</a:t>
            </a:r>
            <a:r>
              <a:rPr lang="en-US" sz="900" dirty="0"/>
              <a:t> RJ. Risk factors for traumatic blunt cerebrovascular injury diagnosed by computed tomography angiography in the pediatric population: a retrospective cohort study. J </a:t>
            </a:r>
            <a:r>
              <a:rPr lang="en-US" sz="900" dirty="0" err="1"/>
              <a:t>Neurosurg</a:t>
            </a:r>
            <a:r>
              <a:rPr lang="en-US" sz="900" dirty="0"/>
              <a:t> </a:t>
            </a:r>
            <a:r>
              <a:rPr lang="en-US" sz="900" dirty="0" err="1"/>
              <a:t>Pediatr</a:t>
            </a:r>
            <a:r>
              <a:rPr lang="en-US" sz="900" dirty="0"/>
              <a:t>. 2015 Jun;15(6):599-606. </a:t>
            </a:r>
            <a:r>
              <a:rPr lang="en-US" sz="900" dirty="0" err="1"/>
              <a:t>doi</a:t>
            </a:r>
            <a:r>
              <a:rPr lang="en-US" sz="900" dirty="0"/>
              <a:t>: 10.3171/2014.11.PEDS14397. </a:t>
            </a:r>
            <a:r>
              <a:rPr lang="en-US" sz="900" dirty="0" err="1"/>
              <a:t>Epub</a:t>
            </a:r>
            <a:r>
              <a:rPr lang="en-US" sz="900" dirty="0"/>
              <a:t> 2015 Mar 6. PMID: 25745952.</a:t>
            </a:r>
            <a:endParaRPr lang="en-US" sz="900" dirty="0" smtClean="0">
              <a:solidFill>
                <a:srgbClr val="212121"/>
              </a:solidFill>
            </a:endParaRPr>
          </a:p>
          <a:p>
            <a:endParaRPr lang="en-US" sz="900" dirty="0">
              <a:solidFill>
                <a:srgbClr val="212121"/>
              </a:solidFill>
            </a:endParaRPr>
          </a:p>
          <a:p>
            <a:r>
              <a:rPr lang="en-US" sz="900" dirty="0" err="1"/>
              <a:t>Galardi</a:t>
            </a:r>
            <a:r>
              <a:rPr lang="en-US" sz="900" dirty="0"/>
              <a:t> MM, </a:t>
            </a:r>
            <a:r>
              <a:rPr lang="en-US" sz="900" dirty="0" err="1"/>
              <a:t>Strahle</a:t>
            </a:r>
            <a:r>
              <a:rPr lang="en-US" sz="900" dirty="0"/>
              <a:t> JM, Skidmore A, </a:t>
            </a:r>
            <a:r>
              <a:rPr lang="en-US" sz="900" dirty="0" err="1"/>
              <a:t>Kansagra</a:t>
            </a:r>
            <a:r>
              <a:rPr lang="en-US" sz="900" dirty="0"/>
              <a:t> AP, </a:t>
            </a:r>
            <a:r>
              <a:rPr lang="en-US" sz="900" dirty="0" err="1"/>
              <a:t>Guilliams</a:t>
            </a:r>
            <a:r>
              <a:rPr lang="en-US" sz="900" dirty="0"/>
              <a:t> KP. Cerebrovascular Complications of Pediatric Blunt Trauma. </a:t>
            </a:r>
            <a:r>
              <a:rPr lang="en-US" sz="900" dirty="0" err="1"/>
              <a:t>Pediatr</a:t>
            </a:r>
            <a:r>
              <a:rPr lang="en-US" sz="900" dirty="0"/>
              <a:t> Neurol. 2020 Jul;108:5-12. </a:t>
            </a:r>
            <a:r>
              <a:rPr lang="en-US" sz="900" dirty="0" err="1"/>
              <a:t>doi</a:t>
            </a:r>
            <a:r>
              <a:rPr lang="en-US" sz="900" dirty="0"/>
              <a:t>: 10.1016/j.pediatrneurol.2019.12.009. </a:t>
            </a:r>
            <a:r>
              <a:rPr lang="en-US" sz="900" dirty="0" err="1"/>
              <a:t>Epub</a:t>
            </a:r>
            <a:r>
              <a:rPr lang="en-US" sz="900" dirty="0"/>
              <a:t> 2020 Jan 11. PMID: 32111560; PMCID: PMC7306436.</a:t>
            </a:r>
          </a:p>
        </p:txBody>
      </p:sp>
      <p:sp>
        <p:nvSpPr>
          <p:cNvPr id="7" name="TextBox 6"/>
          <p:cNvSpPr txBox="1"/>
          <p:nvPr/>
        </p:nvSpPr>
        <p:spPr>
          <a:xfrm>
            <a:off x="396890" y="3086497"/>
            <a:ext cx="8095251" cy="1615827"/>
          </a:xfrm>
          <a:prstGeom prst="rect">
            <a:avLst/>
          </a:prstGeom>
          <a:noFill/>
        </p:spPr>
        <p:txBody>
          <a:bodyPr wrap="square" rtlCol="0">
            <a:spAutoFit/>
          </a:bodyPr>
          <a:lstStyle/>
          <a:p>
            <a:r>
              <a:rPr lang="en-US" sz="1100" dirty="0" smtClean="0"/>
              <a:t>Focal neurological symptoms in both adult and pediatric trauma patients often do not occur until 10-72 hours after injury. The incidence of cerebrovascular injury in children is not well understood. Risk factors seen in the adult trauma population do not apply to the pediatric population; additionally, treatment varies in the adult and pediatric populations. Motor vehicle collisions are reported as the most prevalent mechanism of injury, including both children who are passengers in a vehicle involved in a collision as well as those who are pedestrians struck by a vehicle. Other screening tools that have been evaluated include the Memphis, Denver, and Utah screening tools.</a:t>
            </a:r>
          </a:p>
          <a:p>
            <a:endParaRPr lang="en-US" sz="1100" dirty="0" smtClean="0"/>
          </a:p>
          <a:p>
            <a:r>
              <a:rPr lang="en-US" sz="1100" dirty="0" smtClean="0"/>
              <a:t>Liberal use of CT angiogram to detect BCVI in children is not recommended in order to reduce the carcinogenic effects of ionizing radiation. Dose reduction techniques should always be used for imaging studies in children. CT angiogram should be obtained only in consultation with a neurosurgery attending. </a:t>
            </a:r>
            <a:endParaRPr lang="en-US" sz="1100" dirty="0"/>
          </a:p>
        </p:txBody>
      </p:sp>
      <p:sp>
        <p:nvSpPr>
          <p:cNvPr id="8" name="TextBox 7"/>
          <p:cNvSpPr txBox="1"/>
          <p:nvPr/>
        </p:nvSpPr>
        <p:spPr>
          <a:xfrm>
            <a:off x="2484373" y="962839"/>
            <a:ext cx="3466398" cy="2123658"/>
          </a:xfrm>
          <a:prstGeom prst="rect">
            <a:avLst/>
          </a:prstGeom>
          <a:noFill/>
        </p:spPr>
        <p:txBody>
          <a:bodyPr wrap="none" rtlCol="0">
            <a:spAutoFit/>
          </a:bodyPr>
          <a:lstStyle/>
          <a:p>
            <a:pPr algn="ctr"/>
            <a:r>
              <a:rPr lang="en-US" b="1" u="sng" dirty="0" smtClean="0"/>
              <a:t>McGovern Screening Score</a:t>
            </a:r>
          </a:p>
          <a:p>
            <a:pPr algn="ctr"/>
            <a:r>
              <a:rPr lang="en-US" sz="1400" dirty="0" smtClean="0"/>
              <a:t>High risk of BCVI = </a:t>
            </a:r>
            <a:r>
              <a:rPr lang="en-US" sz="1400" u="sng" dirty="0" smtClean="0"/>
              <a:t>&gt; </a:t>
            </a:r>
            <a:r>
              <a:rPr lang="en-US" sz="1400" dirty="0" smtClean="0"/>
              <a:t>3 points</a:t>
            </a:r>
          </a:p>
          <a:p>
            <a:r>
              <a:rPr lang="en-US" sz="1600" u="sng" dirty="0" smtClean="0"/>
              <a:t>Criteria</a:t>
            </a:r>
            <a:r>
              <a:rPr lang="en-US" sz="1600" dirty="0" smtClean="0"/>
              <a:t>			</a:t>
            </a:r>
            <a:r>
              <a:rPr lang="en-US" sz="1600" u="sng" dirty="0" smtClean="0"/>
              <a:t>Points</a:t>
            </a:r>
          </a:p>
          <a:p>
            <a:r>
              <a:rPr lang="en-US" sz="1400" dirty="0" smtClean="0"/>
              <a:t>GCS Score </a:t>
            </a:r>
            <a:r>
              <a:rPr lang="en-US" sz="1400" u="sng" dirty="0" smtClean="0"/>
              <a:t>&lt;</a:t>
            </a:r>
            <a:r>
              <a:rPr lang="en-US" sz="1400" dirty="0" smtClean="0"/>
              <a:t> 8	</a:t>
            </a:r>
            <a:r>
              <a:rPr lang="en-US" sz="1400" dirty="0"/>
              <a:t>	</a:t>
            </a:r>
            <a:r>
              <a:rPr lang="en-US" sz="1400" dirty="0" smtClean="0"/>
              <a:t>1</a:t>
            </a:r>
          </a:p>
          <a:p>
            <a:r>
              <a:rPr lang="en-US" sz="1400" dirty="0" smtClean="0"/>
              <a:t>Focal neurological deficit		2</a:t>
            </a:r>
          </a:p>
          <a:p>
            <a:r>
              <a:rPr lang="en-US" sz="1400" dirty="0" smtClean="0"/>
              <a:t>Carotid canal fracture		2</a:t>
            </a:r>
          </a:p>
          <a:p>
            <a:r>
              <a:rPr lang="en-US" sz="1400" dirty="0" smtClean="0"/>
              <a:t>High impact mechanism of injury	2</a:t>
            </a:r>
          </a:p>
          <a:p>
            <a:r>
              <a:rPr lang="en-US" sz="1400" dirty="0" smtClean="0"/>
              <a:t>Petrous temporal bone fracture 	3</a:t>
            </a:r>
          </a:p>
          <a:p>
            <a:r>
              <a:rPr lang="en-US" sz="1400" dirty="0" smtClean="0"/>
              <a:t>Cerebral infarction on CT		3</a:t>
            </a:r>
            <a:endParaRPr lang="en-US" sz="1400" dirty="0"/>
          </a:p>
        </p:txBody>
      </p:sp>
      <p:sp>
        <p:nvSpPr>
          <p:cNvPr id="9" name="TextBox 8"/>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0"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12118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13</a:t>
            </a:fld>
            <a:endParaRPr lang="en-US"/>
          </a:p>
        </p:txBody>
      </p:sp>
      <p:sp>
        <p:nvSpPr>
          <p:cNvPr id="4" name="TextBox 3"/>
          <p:cNvSpPr txBox="1"/>
          <p:nvPr/>
        </p:nvSpPr>
        <p:spPr>
          <a:xfrm>
            <a:off x="2208238" y="420417"/>
            <a:ext cx="4878067" cy="646331"/>
          </a:xfrm>
          <a:prstGeom prst="rect">
            <a:avLst/>
          </a:prstGeom>
          <a:noFill/>
        </p:spPr>
        <p:txBody>
          <a:bodyPr wrap="none" rtlCol="0">
            <a:spAutoFit/>
          </a:bodyPr>
          <a:lstStyle/>
          <a:p>
            <a:pPr algn="ctr"/>
            <a:r>
              <a:rPr lang="en-US" b="1" dirty="0" smtClean="0"/>
              <a:t>Pediatric Facial Trauma: An ATLS-Based Approach</a:t>
            </a:r>
          </a:p>
          <a:p>
            <a:pPr algn="ctr"/>
            <a:r>
              <a:rPr lang="en-US" b="1" dirty="0" smtClean="0"/>
              <a:t>Primary Survey</a:t>
            </a:r>
            <a:endParaRPr lang="en-US" b="1" dirty="0"/>
          </a:p>
        </p:txBody>
      </p:sp>
      <p:sp>
        <p:nvSpPr>
          <p:cNvPr id="6" name="TextBox 5"/>
          <p:cNvSpPr txBox="1"/>
          <p:nvPr/>
        </p:nvSpPr>
        <p:spPr>
          <a:xfrm>
            <a:off x="722581" y="1066748"/>
            <a:ext cx="8374673" cy="1323439"/>
          </a:xfrm>
          <a:prstGeom prst="rect">
            <a:avLst/>
          </a:prstGeom>
          <a:noFill/>
        </p:spPr>
        <p:txBody>
          <a:bodyPr wrap="square" rtlCol="0">
            <a:spAutoFit/>
          </a:bodyPr>
          <a:lstStyle/>
          <a:p>
            <a:r>
              <a:rPr lang="en-US" sz="1400" b="1" dirty="0" smtClean="0"/>
              <a:t>Anatomical Considerations in Children</a:t>
            </a:r>
          </a:p>
          <a:p>
            <a:pPr marL="285750" indent="-285750">
              <a:buFont typeface="Arial" panose="020B0604020202020204" pitchFamily="34" charset="0"/>
              <a:buChar char="•"/>
            </a:pPr>
            <a:r>
              <a:rPr lang="en-US" sz="1100" dirty="0" smtClean="0"/>
              <a:t>Children have more </a:t>
            </a:r>
            <a:r>
              <a:rPr lang="en-US" sz="1100" dirty="0"/>
              <a:t>prominent foreheads and smaller flatter </a:t>
            </a:r>
            <a:r>
              <a:rPr lang="en-US" sz="1100" dirty="0" smtClean="0"/>
              <a:t>faces than adults.</a:t>
            </a:r>
          </a:p>
          <a:p>
            <a:pPr marL="285750" indent="-285750">
              <a:buFont typeface="Arial" panose="020B0604020202020204" pitchFamily="34" charset="0"/>
              <a:buChar char="•"/>
            </a:pPr>
            <a:r>
              <a:rPr lang="en-US" sz="1100" dirty="0"/>
              <a:t>F</a:t>
            </a:r>
            <a:r>
              <a:rPr lang="en-US" sz="1100" dirty="0" smtClean="0"/>
              <a:t>acial </a:t>
            </a:r>
            <a:r>
              <a:rPr lang="en-US" sz="1100" dirty="0"/>
              <a:t>growth occurs in a downward and forward direction as the child </a:t>
            </a:r>
            <a:r>
              <a:rPr lang="en-US" sz="1100" dirty="0" smtClean="0"/>
              <a:t>ages.</a:t>
            </a:r>
          </a:p>
          <a:p>
            <a:pPr marL="285750" indent="-285750">
              <a:buFont typeface="Arial" panose="020B0604020202020204" pitchFamily="34" charset="0"/>
              <a:buChar char="•"/>
            </a:pPr>
            <a:r>
              <a:rPr lang="en-US" sz="1100" dirty="0" err="1"/>
              <a:t>P</a:t>
            </a:r>
            <a:r>
              <a:rPr lang="en-US" sz="1100" dirty="0" err="1" smtClean="0"/>
              <a:t>neumatization</a:t>
            </a:r>
            <a:r>
              <a:rPr lang="en-US" sz="1100" dirty="0" smtClean="0"/>
              <a:t> </a:t>
            </a:r>
            <a:r>
              <a:rPr lang="en-US" sz="1100" dirty="0"/>
              <a:t>of paranasal sinuses does not occur until puberty, resulting in fewer frontal sinus </a:t>
            </a:r>
            <a:r>
              <a:rPr lang="en-US" sz="1100" dirty="0" smtClean="0"/>
              <a:t>fractures.</a:t>
            </a:r>
          </a:p>
          <a:p>
            <a:pPr marL="285750" indent="-285750">
              <a:buFont typeface="Arial" panose="020B0604020202020204" pitchFamily="34" charset="0"/>
              <a:buChar char="•"/>
            </a:pPr>
            <a:r>
              <a:rPr lang="en-US" sz="1100" dirty="0"/>
              <a:t>B</a:t>
            </a:r>
            <a:r>
              <a:rPr lang="en-US" sz="1100" dirty="0" smtClean="0"/>
              <a:t>ones </a:t>
            </a:r>
            <a:r>
              <a:rPr lang="en-US" sz="1100" dirty="0"/>
              <a:t>are more elastic and resistant to </a:t>
            </a:r>
            <a:r>
              <a:rPr lang="en-US" sz="1100" dirty="0" smtClean="0"/>
              <a:t>fractures.</a:t>
            </a:r>
          </a:p>
          <a:p>
            <a:pPr marL="285750" indent="-285750">
              <a:buFont typeface="Arial" panose="020B0604020202020204" pitchFamily="34" charset="0"/>
              <a:buChar char="•"/>
            </a:pPr>
            <a:r>
              <a:rPr lang="en-US" sz="1100" dirty="0"/>
              <a:t>N</a:t>
            </a:r>
            <a:r>
              <a:rPr lang="en-US" sz="1100" dirty="0" smtClean="0"/>
              <a:t>on-erupted </a:t>
            </a:r>
            <a:r>
              <a:rPr lang="en-US" sz="1100" dirty="0"/>
              <a:t>permanent dentition provide additional strength and support to the mandible and </a:t>
            </a:r>
            <a:r>
              <a:rPr lang="en-US" sz="1100" dirty="0" smtClean="0"/>
              <a:t>maxilla.</a:t>
            </a:r>
          </a:p>
          <a:p>
            <a:pPr marL="285750" indent="-285750">
              <a:buFont typeface="Arial" panose="020B0604020202020204" pitchFamily="34" charset="0"/>
              <a:buChar char="•"/>
            </a:pPr>
            <a:r>
              <a:rPr lang="en-US" sz="1100" dirty="0"/>
              <a:t>F</a:t>
            </a:r>
            <a:r>
              <a:rPr lang="en-US" sz="1100" dirty="0" smtClean="0"/>
              <a:t>acial </a:t>
            </a:r>
            <a:r>
              <a:rPr lang="en-US" sz="1100" dirty="0"/>
              <a:t>fat pads also provide cushioning and deflect force in the event of </a:t>
            </a:r>
            <a:r>
              <a:rPr lang="en-US" sz="1100" dirty="0" smtClean="0"/>
              <a:t>trauma.</a:t>
            </a:r>
            <a:endParaRPr lang="en-US" sz="1100" dirty="0"/>
          </a:p>
        </p:txBody>
      </p:sp>
      <p:sp>
        <p:nvSpPr>
          <p:cNvPr id="12" name="TextBox 11"/>
          <p:cNvSpPr txBox="1"/>
          <p:nvPr/>
        </p:nvSpPr>
        <p:spPr>
          <a:xfrm>
            <a:off x="722581" y="4954424"/>
            <a:ext cx="7647696" cy="1384995"/>
          </a:xfrm>
          <a:prstGeom prst="rect">
            <a:avLst/>
          </a:prstGeom>
          <a:noFill/>
          <a:ln>
            <a:solidFill>
              <a:schemeClr val="tx1"/>
            </a:solidFill>
          </a:ln>
        </p:spPr>
        <p:txBody>
          <a:bodyPr wrap="square" rtlCol="0">
            <a:spAutoFit/>
          </a:bodyPr>
          <a:lstStyle/>
          <a:p>
            <a:r>
              <a:rPr lang="en-US" sz="1100" b="1" u="sng" dirty="0" smtClean="0"/>
              <a:t>Disability</a:t>
            </a:r>
            <a:r>
              <a:rPr lang="en-US" sz="1100" dirty="0" smtClean="0"/>
              <a:t> </a:t>
            </a:r>
          </a:p>
          <a:p>
            <a:pPr marL="171450" indent="-171450">
              <a:buFont typeface="Arial" panose="020B0604020202020204" pitchFamily="34" charset="0"/>
              <a:buChar char="•"/>
            </a:pPr>
            <a:r>
              <a:rPr lang="en-US" sz="1100" dirty="0" smtClean="0"/>
              <a:t>There is a positive </a:t>
            </a:r>
            <a:r>
              <a:rPr lang="en-US" sz="1100" dirty="0"/>
              <a:t>association between the complexity </a:t>
            </a:r>
            <a:r>
              <a:rPr lang="en-US" sz="1100" dirty="0" smtClean="0"/>
              <a:t>of the </a:t>
            </a:r>
            <a:r>
              <a:rPr lang="en-US" sz="1100" dirty="0"/>
              <a:t>fracture and the likelihood of additional injuries. Midface and mandible fractures </a:t>
            </a:r>
            <a:r>
              <a:rPr lang="en-US" sz="1100" dirty="0" smtClean="0"/>
              <a:t>have the </a:t>
            </a:r>
            <a:r>
              <a:rPr lang="en-US" sz="1100" dirty="0"/>
              <a:t>highest risk of associated injuries due to amount of energy required to cause these fractures. </a:t>
            </a:r>
            <a:r>
              <a:rPr lang="en-US" sz="1100" dirty="0" smtClean="0"/>
              <a:t>There is an association </a:t>
            </a:r>
            <a:r>
              <a:rPr lang="en-US" sz="1100" dirty="0"/>
              <a:t>of traumatic brain </a:t>
            </a:r>
            <a:r>
              <a:rPr lang="en-US" sz="1100" dirty="0" smtClean="0"/>
              <a:t>injuries </a:t>
            </a:r>
            <a:r>
              <a:rPr lang="en-US" sz="1100" dirty="0"/>
              <a:t>with cranial vault and basal skull </a:t>
            </a:r>
            <a:r>
              <a:rPr lang="en-US" sz="1100" dirty="0" smtClean="0"/>
              <a:t>fractures; neurosurgical consultation is needed for patients </a:t>
            </a:r>
            <a:r>
              <a:rPr lang="en-US" sz="1100" dirty="0"/>
              <a:t>with significant maxillofacial </a:t>
            </a:r>
            <a:r>
              <a:rPr lang="en-US" sz="1100" dirty="0" smtClean="0"/>
              <a:t>trauma.</a:t>
            </a:r>
          </a:p>
          <a:p>
            <a:pPr marL="171450" indent="-171450">
              <a:buFont typeface="Arial" panose="020B0604020202020204" pitchFamily="34" charset="0"/>
              <a:buChar char="•"/>
            </a:pPr>
            <a:r>
              <a:rPr lang="en-US" sz="1100" dirty="0" smtClean="0"/>
              <a:t>Beta transferrin </a:t>
            </a:r>
            <a:r>
              <a:rPr lang="en-US" sz="1100" dirty="0"/>
              <a:t>is highly sensitive and specific for identifying </a:t>
            </a:r>
            <a:r>
              <a:rPr lang="en-US" sz="1100" dirty="0" smtClean="0"/>
              <a:t>cerebral spinal fluid (CSF). </a:t>
            </a:r>
            <a:r>
              <a:rPr lang="en-US" sz="1100" dirty="0"/>
              <a:t>CSF rhinorrhea is not a contraindication to nasal packing because the </a:t>
            </a:r>
            <a:r>
              <a:rPr lang="en-US" sz="1100" dirty="0" err="1"/>
              <a:t>cribiform</a:t>
            </a:r>
            <a:r>
              <a:rPr lang="en-US" sz="1100" dirty="0"/>
              <a:t> plate is superior to the pressure packs. Empiric antibiotics should be used for CSF leaks. </a:t>
            </a:r>
          </a:p>
          <a:p>
            <a:endParaRPr lang="en-US" sz="700" dirty="0"/>
          </a:p>
        </p:txBody>
      </p:sp>
      <p:graphicFrame>
        <p:nvGraphicFramePr>
          <p:cNvPr id="13" name="Table 12"/>
          <p:cNvGraphicFramePr>
            <a:graphicFrameLocks noGrp="1"/>
          </p:cNvGraphicFramePr>
          <p:nvPr>
            <p:extLst>
              <p:ext uri="{D42A27DB-BD31-4B8C-83A1-F6EECF244321}">
                <p14:modId xmlns:p14="http://schemas.microsoft.com/office/powerpoint/2010/main" val="2734788130"/>
              </p:ext>
            </p:extLst>
          </p:nvPr>
        </p:nvGraphicFramePr>
        <p:xfrm>
          <a:off x="722581" y="2444262"/>
          <a:ext cx="7647696" cy="2488223"/>
        </p:xfrm>
        <a:graphic>
          <a:graphicData uri="http://schemas.openxmlformats.org/drawingml/2006/table">
            <a:tbl>
              <a:tblPr firstRow="1" bandRow="1">
                <a:tableStyleId>{5940675A-B579-460E-94D1-54222C63F5DA}</a:tableStyleId>
              </a:tblPr>
              <a:tblGrid>
                <a:gridCol w="2680042"/>
                <a:gridCol w="2461846"/>
                <a:gridCol w="2505808"/>
              </a:tblGrid>
              <a:tr h="2488223">
                <a:tc>
                  <a:txBody>
                    <a:bodyPr/>
                    <a:lstStyle/>
                    <a:p>
                      <a:r>
                        <a:rPr lang="en-US" sz="1100" b="1" u="sng" dirty="0" smtClean="0"/>
                        <a:t>Airway</a:t>
                      </a:r>
                    </a:p>
                    <a:p>
                      <a:r>
                        <a:rPr lang="en-US" sz="1100" dirty="0" smtClean="0"/>
                        <a:t>Indications for tracheal intubation in brain-injured patients </a:t>
                      </a:r>
                    </a:p>
                    <a:p>
                      <a:r>
                        <a:rPr lang="en-US" sz="1100" dirty="0" smtClean="0"/>
                        <a:t>• GCS ≤ 8</a:t>
                      </a:r>
                    </a:p>
                    <a:p>
                      <a:r>
                        <a:rPr lang="en-US" sz="1100" dirty="0" smtClean="0"/>
                        <a:t>• Significantly deteriorating conscious level (e.g. a fall in GCS of two points or more, or a fall in motor score of one point or more)</a:t>
                      </a:r>
                    </a:p>
                    <a:p>
                      <a:r>
                        <a:rPr lang="en-US" sz="1100" dirty="0" smtClean="0"/>
                        <a:t>• Loss of protective laryngeal reflexes</a:t>
                      </a:r>
                    </a:p>
                    <a:p>
                      <a:r>
                        <a:rPr lang="en-US" sz="1100" dirty="0" smtClean="0"/>
                        <a:t>• Significantly altered venous or arterial blood gases</a:t>
                      </a:r>
                    </a:p>
                    <a:p>
                      <a:r>
                        <a:rPr lang="en-US" sz="1100" dirty="0" smtClean="0"/>
                        <a:t>• Bilateral fractured mandible</a:t>
                      </a:r>
                    </a:p>
                    <a:p>
                      <a:r>
                        <a:rPr lang="en-US" sz="1100" dirty="0" smtClean="0"/>
                        <a:t>• Copious bleeding into the mouth (e.g. from skull base fracture)</a:t>
                      </a:r>
                    </a:p>
                    <a:p>
                      <a:r>
                        <a:rPr lang="en-US" sz="1100" dirty="0" smtClean="0"/>
                        <a:t>• Seizures</a:t>
                      </a:r>
                    </a:p>
                  </a:txBody>
                  <a:tcPr/>
                </a:tc>
                <a:tc>
                  <a:txBody>
                    <a:bodyPr/>
                    <a:lstStyle/>
                    <a:p>
                      <a:r>
                        <a:rPr lang="en-US" sz="1100" b="1" u="sng" dirty="0" smtClean="0"/>
                        <a:t>Breathing</a:t>
                      </a:r>
                    </a:p>
                    <a:p>
                      <a:pPr marL="285750" indent="-285750">
                        <a:buFont typeface="Arial" panose="020B0604020202020204" pitchFamily="34" charset="0"/>
                        <a:buChar char="•"/>
                      </a:pPr>
                      <a:r>
                        <a:rPr lang="en-US" sz="1100" dirty="0" smtClean="0"/>
                        <a:t>Stridor, hoarseness, subcutaneous emphysema are all suggestive of laryngeal or tracheal injury. </a:t>
                      </a:r>
                    </a:p>
                    <a:p>
                      <a:pPr marL="285750" indent="-285750">
                        <a:buFont typeface="Arial" panose="020B0604020202020204" pitchFamily="34" charset="0"/>
                        <a:buChar char="•"/>
                      </a:pPr>
                      <a:r>
                        <a:rPr lang="en-US" sz="1100" dirty="0" smtClean="0"/>
                        <a:t>Symptoms of respiratory collapse</a:t>
                      </a:r>
                      <a:r>
                        <a:rPr lang="en-US" sz="1100" baseline="0" dirty="0" smtClean="0"/>
                        <a:t> include</a:t>
                      </a:r>
                      <a:r>
                        <a:rPr lang="en-US" sz="1100" dirty="0" smtClean="0"/>
                        <a:t> agitation, cyanosis, and </a:t>
                      </a:r>
                      <a:r>
                        <a:rPr lang="en-US" sz="1100" dirty="0" err="1" smtClean="0"/>
                        <a:t>obtundation</a:t>
                      </a:r>
                      <a:r>
                        <a:rPr lang="en-US" sz="1100" dirty="0" smtClean="0"/>
                        <a:t>.</a:t>
                      </a:r>
                    </a:p>
                  </a:txBody>
                  <a:tcPr/>
                </a:tc>
                <a:tc>
                  <a:txBody>
                    <a:bodyPr/>
                    <a:lstStyle/>
                    <a:p>
                      <a:r>
                        <a:rPr lang="en-US" sz="1100" b="1" u="sng" dirty="0" smtClean="0"/>
                        <a:t>Circulation</a:t>
                      </a:r>
                    </a:p>
                    <a:p>
                      <a:pPr marL="285750" indent="-285750">
                        <a:buFont typeface="Arial" panose="020B0604020202020204" pitchFamily="34" charset="0"/>
                        <a:buChar char="•"/>
                      </a:pPr>
                      <a:r>
                        <a:rPr lang="en-US" sz="1100" dirty="0" smtClean="0"/>
                        <a:t>Nasal packing: Begin with posterior nasal pressure to tamponade blood from posterior ethmoid artery. Inflated balloon of an indwelling </a:t>
                      </a:r>
                      <a:r>
                        <a:rPr lang="en-US" sz="1100" dirty="0" err="1" smtClean="0"/>
                        <a:t>foley</a:t>
                      </a:r>
                      <a:r>
                        <a:rPr lang="en-US" sz="1100" dirty="0" smtClean="0"/>
                        <a:t> catheter can be used. Petroleum gauze can be used to pack the anterior </a:t>
                      </a:r>
                      <a:r>
                        <a:rPr lang="en-US" sz="1100" dirty="0" err="1" smtClean="0"/>
                        <a:t>nare</a:t>
                      </a:r>
                      <a:r>
                        <a:rPr lang="en-US" sz="1100" dirty="0" smtClean="0"/>
                        <a:t> to tamponade bleeding from the anterior ethmoid artery. </a:t>
                      </a:r>
                    </a:p>
                    <a:p>
                      <a:pPr marL="0" indent="0">
                        <a:buFont typeface="Arial" panose="020B0604020202020204" pitchFamily="34" charset="0"/>
                        <a:buNone/>
                      </a:pPr>
                      <a:endParaRPr lang="en-US" sz="1100" dirty="0" smtClean="0"/>
                    </a:p>
                  </a:txBody>
                  <a:tcPr/>
                </a:tc>
              </a:tr>
            </a:tbl>
          </a:graphicData>
        </a:graphic>
      </p:graphicFrame>
      <p:sp>
        <p:nvSpPr>
          <p:cNvPr id="7" name="TextBox 6"/>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8"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pic>
        <p:nvPicPr>
          <p:cNvPr id="9"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7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14</a:t>
            </a:fld>
            <a:endParaRPr lang="en-US"/>
          </a:p>
        </p:txBody>
      </p:sp>
      <p:sp>
        <p:nvSpPr>
          <p:cNvPr id="4" name="TextBox 3"/>
          <p:cNvSpPr txBox="1"/>
          <p:nvPr/>
        </p:nvSpPr>
        <p:spPr>
          <a:xfrm>
            <a:off x="420026" y="1059896"/>
            <a:ext cx="8425036" cy="4939814"/>
          </a:xfrm>
          <a:prstGeom prst="rect">
            <a:avLst/>
          </a:prstGeom>
          <a:noFill/>
        </p:spPr>
        <p:txBody>
          <a:bodyPr wrap="square" rtlCol="0">
            <a:spAutoFit/>
          </a:bodyPr>
          <a:lstStyle/>
          <a:p>
            <a:r>
              <a:rPr lang="en-US" sz="1050" b="1" u="sng" dirty="0"/>
              <a:t>F</a:t>
            </a:r>
            <a:r>
              <a:rPr lang="en-US" sz="1050" b="1" u="sng" dirty="0" smtClean="0"/>
              <a:t>rontal bone fractures:</a:t>
            </a:r>
            <a:r>
              <a:rPr lang="en-US" sz="1050" b="1" dirty="0" smtClean="0"/>
              <a:t> </a:t>
            </a:r>
          </a:p>
          <a:p>
            <a:pPr marL="628650" lvl="1" indent="-171450">
              <a:buFont typeface="Arial" panose="020B0604020202020204" pitchFamily="34" charset="0"/>
              <a:buChar char="•"/>
            </a:pPr>
            <a:r>
              <a:rPr lang="en-US" sz="1050" dirty="0" smtClean="0"/>
              <a:t>Non-displaced: observation only; no need for OMFS evaluation unless otherwise symptomatic</a:t>
            </a:r>
          </a:p>
          <a:p>
            <a:pPr marL="628650" lvl="1" indent="-171450">
              <a:buFont typeface="Arial" panose="020B0604020202020204" pitchFamily="34" charset="0"/>
              <a:buChar char="•"/>
            </a:pPr>
            <a:r>
              <a:rPr lang="en-US" sz="1050" dirty="0" smtClean="0"/>
              <a:t>Displaced: require evaluation by OMFS and/or ENT/Facial Plastics due to possible </a:t>
            </a:r>
            <a:r>
              <a:rPr lang="en-US" sz="1050" dirty="0" err="1" smtClean="0"/>
              <a:t>nasofrontal</a:t>
            </a:r>
            <a:r>
              <a:rPr lang="en-US" sz="1050" dirty="0" smtClean="0"/>
              <a:t> duct involvement</a:t>
            </a:r>
          </a:p>
          <a:p>
            <a:r>
              <a:rPr lang="en-US" sz="1050" b="1" u="sng" dirty="0" smtClean="0"/>
              <a:t>Orbital fractures and Eye Injuries:</a:t>
            </a:r>
          </a:p>
          <a:p>
            <a:pPr marL="628650" lvl="1" indent="-171450">
              <a:buFont typeface="Arial" panose="020B0604020202020204" pitchFamily="34" charset="0"/>
              <a:buChar char="•"/>
            </a:pPr>
            <a:r>
              <a:rPr lang="en-US" sz="1050" dirty="0" smtClean="0"/>
              <a:t>Initial evaluation should observe for extraocular muscle involvement, entrapment, periorbital fat herniation, and location and integrity of the globe</a:t>
            </a:r>
          </a:p>
          <a:p>
            <a:pPr marL="628650" lvl="1" indent="-171450">
              <a:buFont typeface="Arial" panose="020B0604020202020204" pitchFamily="34" charset="0"/>
              <a:buChar char="•"/>
            </a:pPr>
            <a:r>
              <a:rPr lang="en-US" sz="1050" dirty="0" smtClean="0"/>
              <a:t>Physical signs of diplopia, </a:t>
            </a:r>
            <a:r>
              <a:rPr lang="en-US" sz="1050" dirty="0" err="1" smtClean="0"/>
              <a:t>enophtalmos</a:t>
            </a:r>
            <a:r>
              <a:rPr lang="en-US" sz="1050" dirty="0" smtClean="0"/>
              <a:t> require early evaluation to rule out injury to the retina and/or globe</a:t>
            </a:r>
          </a:p>
          <a:p>
            <a:pPr marL="628650" lvl="1" indent="-171450">
              <a:buFont typeface="Arial" panose="020B0604020202020204" pitchFamily="34" charset="0"/>
              <a:buChar char="•"/>
            </a:pPr>
            <a:r>
              <a:rPr lang="en-US" sz="1050" dirty="0" smtClean="0"/>
              <a:t>Early ophthalmological evaluation is needed for eye injuries, altered vision of color perception, lacerations to the eyelid or medial canthus, vitreous injury, </a:t>
            </a:r>
            <a:r>
              <a:rPr lang="en-US" sz="1050" dirty="0" err="1" smtClean="0"/>
              <a:t>hyphema</a:t>
            </a:r>
            <a:r>
              <a:rPr lang="en-US" sz="1050" dirty="0" smtClean="0"/>
              <a:t>, relative afferent pupillary defect (RAPD), abnormal globe tension</a:t>
            </a:r>
          </a:p>
          <a:p>
            <a:pPr marL="628650" lvl="1" indent="-171450">
              <a:buFont typeface="Arial" panose="020B0604020202020204" pitchFamily="34" charset="0"/>
              <a:buChar char="•"/>
            </a:pPr>
            <a:r>
              <a:rPr lang="en-US" sz="1050" dirty="0" smtClean="0"/>
              <a:t>Traumatic optic neuropathy is evident by loss of vision and RAPD. ED management includes covering the eye, administration of steroids, and administration of </a:t>
            </a:r>
            <a:r>
              <a:rPr lang="en-US" sz="1050" dirty="0" err="1" smtClean="0"/>
              <a:t>cycloplegic</a:t>
            </a:r>
            <a:r>
              <a:rPr lang="en-US" sz="1050" dirty="0" smtClean="0"/>
              <a:t> and antihypertensive medications. Surgical repair should occur within 24 hours. </a:t>
            </a:r>
          </a:p>
          <a:p>
            <a:r>
              <a:rPr lang="en-US" sz="1050" b="1" u="sng" dirty="0" smtClean="0"/>
              <a:t>Mid-facial Fractures:</a:t>
            </a:r>
          </a:p>
          <a:p>
            <a:pPr marL="628650" lvl="1" indent="-171450">
              <a:buFont typeface="Arial" panose="020B0604020202020204" pitchFamily="34" charset="0"/>
              <a:buChar char="•"/>
            </a:pPr>
            <a:r>
              <a:rPr lang="en-US" sz="1050" dirty="0" smtClean="0"/>
              <a:t>Relatively rare in younger children due to the prominence of the forehead; incidence increases with age</a:t>
            </a:r>
          </a:p>
          <a:p>
            <a:pPr marL="628650" lvl="1" indent="-171450">
              <a:buFont typeface="Arial" panose="020B0604020202020204" pitchFamily="34" charset="0"/>
              <a:buChar char="•"/>
            </a:pPr>
            <a:r>
              <a:rPr lang="en-US" sz="1050" dirty="0" smtClean="0"/>
              <a:t>Fractures typically involve one or more bones of </a:t>
            </a:r>
            <a:r>
              <a:rPr lang="en-US" sz="1050" dirty="0"/>
              <a:t>the </a:t>
            </a:r>
            <a:r>
              <a:rPr lang="en-US" sz="1050" dirty="0" smtClean="0"/>
              <a:t>nasal </a:t>
            </a:r>
            <a:r>
              <a:rPr lang="en-US" sz="1050" dirty="0"/>
              <a:t>complex, </a:t>
            </a:r>
            <a:r>
              <a:rPr lang="en-US" sz="1050" dirty="0" err="1"/>
              <a:t>orbitozygomatic</a:t>
            </a:r>
            <a:r>
              <a:rPr lang="en-US" sz="1050" dirty="0"/>
              <a:t> complex, zygomatic arch, and maxillary bones. </a:t>
            </a:r>
            <a:r>
              <a:rPr lang="en-US" sz="1050" dirty="0" smtClean="0"/>
              <a:t>ED </a:t>
            </a:r>
            <a:r>
              <a:rPr lang="en-US" sz="1050" dirty="0"/>
              <a:t>care is </a:t>
            </a:r>
            <a:r>
              <a:rPr lang="en-US" sz="1050" dirty="0" smtClean="0"/>
              <a:t>focused on anti-inflammatory </a:t>
            </a:r>
            <a:r>
              <a:rPr lang="en-US" sz="1050" dirty="0"/>
              <a:t>and analgesic treatment</a:t>
            </a:r>
            <a:r>
              <a:rPr lang="en-US" sz="1050" dirty="0" smtClean="0"/>
              <a:t>. Immediate surgical repair is not needed. These fractures are not life-threatening.</a:t>
            </a:r>
          </a:p>
          <a:p>
            <a:pPr marL="628650" lvl="1" indent="-171450">
              <a:buFont typeface="Arial" panose="020B0604020202020204" pitchFamily="34" charset="0"/>
              <a:buChar char="•"/>
            </a:pPr>
            <a:r>
              <a:rPr lang="en-US" sz="1050" dirty="0" smtClean="0"/>
              <a:t>Nasal septal hematomas do, however, require immediate drainage to prevent complications such as cartilage necrosis, saddle-nose deformity, or potential mid-face growth impairment. </a:t>
            </a:r>
          </a:p>
          <a:p>
            <a:r>
              <a:rPr lang="en-US" sz="1050" b="1" u="sng" dirty="0" smtClean="0"/>
              <a:t>Mandibular Fractures:</a:t>
            </a:r>
          </a:p>
          <a:p>
            <a:pPr marL="628650" lvl="1" indent="-171450">
              <a:buFont typeface="Arial" panose="020B0604020202020204" pitchFamily="34" charset="0"/>
              <a:buChar char="•"/>
            </a:pPr>
            <a:r>
              <a:rPr lang="en-US" sz="1050" dirty="0" smtClean="0"/>
              <a:t>The tongue blade test is an accurate clinical predictor of mandibular injury. This involves having the patient bite down on a tongue depressor while the provider attempts to pull it out; this should be tested on both sides of the mouth. If the provider can pull out the tongue depressor, it is considered a positive test and indicative of a possible mandibular injury. </a:t>
            </a:r>
          </a:p>
          <a:p>
            <a:r>
              <a:rPr lang="en-US" sz="1050" b="1" u="sng" dirty="0" err="1" smtClean="0"/>
              <a:t>Dentoalveolar</a:t>
            </a:r>
            <a:r>
              <a:rPr lang="en-US" sz="1050" b="1" u="sng" dirty="0" smtClean="0"/>
              <a:t> Injuries:</a:t>
            </a:r>
          </a:p>
          <a:p>
            <a:pPr marL="628650" lvl="1" indent="-171450">
              <a:buFont typeface="Arial" panose="020B0604020202020204" pitchFamily="34" charset="0"/>
              <a:buChar char="•"/>
            </a:pPr>
            <a:r>
              <a:rPr lang="en-US" sz="1050" dirty="0" smtClean="0"/>
              <a:t>Avulsed teeth should be accounted for by the provider. They can be irrigated with saline and re-implanted without removal of any blood clots, ideally within 2 hours. If </a:t>
            </a:r>
            <a:r>
              <a:rPr lang="en-US" sz="1050" dirty="0" err="1" smtClean="0"/>
              <a:t>reimplantation</a:t>
            </a:r>
            <a:r>
              <a:rPr lang="en-US" sz="1050" dirty="0" smtClean="0"/>
              <a:t> is not possible, the tooth should be stored in saliva or in milk. </a:t>
            </a:r>
            <a:endParaRPr lang="en-US" sz="1050" dirty="0"/>
          </a:p>
          <a:p>
            <a:r>
              <a:rPr lang="en-US" sz="1050" b="1" u="sng" dirty="0" smtClean="0"/>
              <a:t>Cervical Spine Fractures:</a:t>
            </a:r>
          </a:p>
          <a:p>
            <a:pPr marL="628650" lvl="1" indent="-171450">
              <a:buFont typeface="Arial" panose="020B0604020202020204" pitchFamily="34" charset="0"/>
              <a:buChar char="•"/>
            </a:pPr>
            <a:r>
              <a:rPr lang="en-US" sz="1050" dirty="0" smtClean="0"/>
              <a:t>Mandibular fractures are associated with C1-4 disruption.</a:t>
            </a:r>
          </a:p>
          <a:p>
            <a:pPr marL="628650" lvl="1" indent="-171450">
              <a:buFont typeface="Arial" panose="020B0604020202020204" pitchFamily="34" charset="0"/>
              <a:buChar char="•"/>
            </a:pPr>
            <a:r>
              <a:rPr lang="en-US" sz="1050" dirty="0" smtClean="0"/>
              <a:t>Midface fractures are associated with C5-7 disruption. </a:t>
            </a:r>
          </a:p>
          <a:p>
            <a:endParaRPr lang="en-US" sz="1050" dirty="0"/>
          </a:p>
          <a:p>
            <a:endParaRPr lang="en-US" sz="1050" dirty="0" smtClean="0"/>
          </a:p>
          <a:p>
            <a:endParaRPr lang="en-US" sz="1050" dirty="0" smtClean="0"/>
          </a:p>
        </p:txBody>
      </p:sp>
      <p:sp>
        <p:nvSpPr>
          <p:cNvPr id="7" name="TextBox 6"/>
          <p:cNvSpPr txBox="1"/>
          <p:nvPr/>
        </p:nvSpPr>
        <p:spPr>
          <a:xfrm>
            <a:off x="1995684" y="160089"/>
            <a:ext cx="4878067" cy="646331"/>
          </a:xfrm>
          <a:prstGeom prst="rect">
            <a:avLst/>
          </a:prstGeom>
          <a:noFill/>
        </p:spPr>
        <p:txBody>
          <a:bodyPr wrap="none" rtlCol="0">
            <a:spAutoFit/>
          </a:bodyPr>
          <a:lstStyle/>
          <a:p>
            <a:pPr algn="ctr"/>
            <a:r>
              <a:rPr lang="en-US" b="1" dirty="0" smtClean="0"/>
              <a:t>Pediatric Facial Trauma: An ATLS-Based Approach</a:t>
            </a:r>
          </a:p>
          <a:p>
            <a:pPr algn="ctr"/>
            <a:r>
              <a:rPr lang="en-US" b="1" dirty="0" smtClean="0"/>
              <a:t>Secondary Survey</a:t>
            </a:r>
            <a:endParaRPr lang="en-US" b="1" dirty="0"/>
          </a:p>
        </p:txBody>
      </p:sp>
      <p:sp>
        <p:nvSpPr>
          <p:cNvPr id="8" name="TextBox 7"/>
          <p:cNvSpPr txBox="1"/>
          <p:nvPr/>
        </p:nvSpPr>
        <p:spPr>
          <a:xfrm>
            <a:off x="213749" y="5369362"/>
            <a:ext cx="8631313" cy="1169551"/>
          </a:xfrm>
          <a:prstGeom prst="rect">
            <a:avLst/>
          </a:prstGeom>
          <a:noFill/>
        </p:spPr>
        <p:txBody>
          <a:bodyPr wrap="square" rtlCol="0">
            <a:spAutoFit/>
          </a:bodyPr>
          <a:lstStyle/>
          <a:p>
            <a:r>
              <a:rPr lang="en-US" sz="1000" dirty="0" smtClean="0"/>
              <a:t>References:</a:t>
            </a:r>
          </a:p>
          <a:p>
            <a:r>
              <a:rPr lang="en-US" sz="1000" dirty="0"/>
              <a:t>Ryan ML, Thorson CM, Otero CA, Ogilvie MP, Cheung MC, </a:t>
            </a:r>
            <a:r>
              <a:rPr lang="en-US" sz="1000" dirty="0" err="1"/>
              <a:t>Saigal</a:t>
            </a:r>
            <a:r>
              <a:rPr lang="en-US" sz="1000" dirty="0"/>
              <a:t> GM, </a:t>
            </a:r>
            <a:r>
              <a:rPr lang="en-US" sz="1000" dirty="0" err="1"/>
              <a:t>Thaller</a:t>
            </a:r>
            <a:r>
              <a:rPr lang="en-US" sz="1000" dirty="0"/>
              <a:t> SR. Pediatric facial trauma: a review of guidelines for assessment, evaluation, and management in the emergency department. J </a:t>
            </a:r>
            <a:r>
              <a:rPr lang="en-US" sz="1000" dirty="0" err="1"/>
              <a:t>Craniofac</a:t>
            </a:r>
            <a:r>
              <a:rPr lang="en-US" sz="1000" dirty="0"/>
              <a:t> Surg. 2011 Jul;22(4):1183-9. </a:t>
            </a:r>
            <a:r>
              <a:rPr lang="en-US" sz="1000" dirty="0" err="1"/>
              <a:t>doi</a:t>
            </a:r>
            <a:r>
              <a:rPr lang="en-US" sz="1000" dirty="0"/>
              <a:t>: 10.1097/SCS.0b013e31821c0d52. PMID: 21772215.</a:t>
            </a:r>
            <a:endParaRPr lang="en-US" sz="1000" dirty="0" smtClean="0"/>
          </a:p>
          <a:p>
            <a:endParaRPr lang="en-US" sz="1000" dirty="0"/>
          </a:p>
          <a:p>
            <a:r>
              <a:rPr lang="en-US" sz="1000" dirty="0" err="1" smtClean="0"/>
              <a:t>Nathanson</a:t>
            </a:r>
            <a:r>
              <a:rPr lang="en-US" sz="1000" dirty="0" smtClean="0"/>
              <a:t> </a:t>
            </a:r>
            <a:r>
              <a:rPr lang="en-US" sz="1000" dirty="0"/>
              <a:t>MH, </a:t>
            </a:r>
            <a:r>
              <a:rPr lang="en-US" sz="1000" dirty="0" err="1"/>
              <a:t>Andrzejowski</a:t>
            </a:r>
            <a:r>
              <a:rPr lang="en-US" sz="1000" dirty="0"/>
              <a:t> J, </a:t>
            </a:r>
            <a:r>
              <a:rPr lang="en-US" sz="1000" dirty="0" err="1"/>
              <a:t>Dinsmore</a:t>
            </a:r>
            <a:r>
              <a:rPr lang="en-US" sz="1000" dirty="0"/>
              <a:t> J, </a:t>
            </a:r>
            <a:r>
              <a:rPr lang="en-US" sz="1000" dirty="0" err="1"/>
              <a:t>Eynon</a:t>
            </a:r>
            <a:r>
              <a:rPr lang="en-US" sz="1000" dirty="0"/>
              <a:t> CA, Ferguson K, Hooper T, </a:t>
            </a:r>
            <a:r>
              <a:rPr lang="en-US" sz="1000" dirty="0" err="1"/>
              <a:t>Kashyap</a:t>
            </a:r>
            <a:r>
              <a:rPr lang="en-US" sz="1000" dirty="0"/>
              <a:t> A, Kendall J, McCormack V, </a:t>
            </a:r>
            <a:r>
              <a:rPr lang="en-US" sz="1000" dirty="0" err="1"/>
              <a:t>Shinde</a:t>
            </a:r>
            <a:r>
              <a:rPr lang="en-US" sz="1000" dirty="0"/>
              <a:t> S, Smith A, Thomas E. Guidelines for safe transfer of the brain-injured patient: trauma and stroke, 2019: Guidelines from the Association of </a:t>
            </a:r>
            <a:r>
              <a:rPr lang="en-US" sz="1000" dirty="0" err="1"/>
              <a:t>Anaesthetists</a:t>
            </a:r>
            <a:r>
              <a:rPr lang="en-US" sz="1000" dirty="0"/>
              <a:t> and the Neuro </a:t>
            </a:r>
            <a:r>
              <a:rPr lang="en-US" sz="1000" dirty="0" err="1"/>
              <a:t>Anaesthesia</a:t>
            </a:r>
            <a:r>
              <a:rPr lang="en-US" sz="1000" dirty="0"/>
              <a:t> and Critical Care Society. </a:t>
            </a:r>
            <a:r>
              <a:rPr lang="en-US" sz="1000" dirty="0" err="1"/>
              <a:t>Anaesthesia</a:t>
            </a:r>
            <a:r>
              <a:rPr lang="en-US" sz="1000" dirty="0"/>
              <a:t>. 2020 Feb;75(2):234-246. </a:t>
            </a:r>
            <a:r>
              <a:rPr lang="en-US" sz="1000" dirty="0" err="1"/>
              <a:t>doi</a:t>
            </a:r>
            <a:r>
              <a:rPr lang="en-US" sz="1000" dirty="0"/>
              <a:t>: 10.1111/anae.14866. </a:t>
            </a:r>
            <a:r>
              <a:rPr lang="en-US" sz="1000" dirty="0" err="1"/>
              <a:t>Epub</a:t>
            </a:r>
            <a:r>
              <a:rPr lang="en-US" sz="1000" dirty="0"/>
              <a:t> 2019 Dec 1. PMID: 31788789</a:t>
            </a:r>
            <a:r>
              <a:rPr lang="en-US" sz="1000" dirty="0" smtClean="0"/>
              <a:t>.</a:t>
            </a:r>
            <a:endParaRPr lang="en-US" sz="1000" dirty="0"/>
          </a:p>
        </p:txBody>
      </p:sp>
      <p:sp>
        <p:nvSpPr>
          <p:cNvPr id="6" name="TextBox 5"/>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9"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pic>
        <p:nvPicPr>
          <p:cNvPr id="10"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47B835-CFF4-4007-875F-3360DD681A9A}" type="slidenum">
              <a:rPr lang="en-US" smtClean="0"/>
              <a:t>15</a:t>
            </a:fld>
            <a:endParaRPr lang="en-US"/>
          </a:p>
        </p:txBody>
      </p:sp>
      <p:sp>
        <p:nvSpPr>
          <p:cNvPr id="9" name="TextBox 8"/>
          <p:cNvSpPr txBox="1"/>
          <p:nvPr/>
        </p:nvSpPr>
        <p:spPr>
          <a:xfrm>
            <a:off x="1176641" y="440902"/>
            <a:ext cx="6405664" cy="369332"/>
          </a:xfrm>
          <a:prstGeom prst="rect">
            <a:avLst/>
          </a:prstGeom>
          <a:noFill/>
        </p:spPr>
        <p:txBody>
          <a:bodyPr wrap="none" rtlCol="0">
            <a:spAutoFit/>
          </a:bodyPr>
          <a:lstStyle/>
          <a:p>
            <a:r>
              <a:rPr lang="en-US" b="1" dirty="0" smtClean="0"/>
              <a:t>Imaging Guidelines for Blunt Oral-Maxillofacial Traumatic Injuries</a:t>
            </a:r>
            <a:endParaRPr lang="en-US" b="1" dirty="0"/>
          </a:p>
        </p:txBody>
      </p:sp>
      <p:pic>
        <p:nvPicPr>
          <p:cNvPr id="11"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57250" y="1411136"/>
            <a:ext cx="7429500" cy="4084335"/>
            <a:chOff x="857250" y="1041860"/>
            <a:chExt cx="7429500" cy="4084335"/>
          </a:xfrm>
        </p:grpSpPr>
        <p:sp>
          <p:nvSpPr>
            <p:cNvPr id="5" name="Rectangle 4"/>
            <p:cNvSpPr/>
            <p:nvPr/>
          </p:nvSpPr>
          <p:spPr>
            <a:xfrm>
              <a:off x="857250" y="4756863"/>
              <a:ext cx="7429500" cy="369332"/>
            </a:xfrm>
            <a:prstGeom prst="rect">
              <a:avLst/>
            </a:prstGeom>
          </p:spPr>
          <p:txBody>
            <a:bodyPr wrap="square">
              <a:spAutoFit/>
            </a:bodyPr>
            <a:lstStyle/>
            <a:p>
              <a:r>
                <a:rPr lang="en-US" sz="900" dirty="0" smtClean="0">
                  <a:solidFill>
                    <a:srgbClr val="2B2B2B"/>
                  </a:solidFill>
                </a:rPr>
                <a:t>Reference: Clinical and radiographic predictors of the need for facial CT in pediatric blunt trauma: a multi-institutional study. Trauma </a:t>
              </a:r>
              <a:r>
                <a:rPr lang="en-US" sz="900" dirty="0" err="1" smtClean="0">
                  <a:solidFill>
                    <a:srgbClr val="2B2B2B"/>
                  </a:solidFill>
                </a:rPr>
                <a:t>Surg</a:t>
              </a:r>
              <a:r>
                <a:rPr lang="en-US" sz="900" dirty="0" smtClean="0">
                  <a:solidFill>
                    <a:srgbClr val="2B2B2B"/>
                  </a:solidFill>
                </a:rPr>
                <a:t> Acute Care Open 2022;7:e000899.</a:t>
              </a:r>
              <a:endParaRPr lang="en-US" sz="900" dirty="0"/>
            </a:p>
          </p:txBody>
        </p:sp>
        <p:sp>
          <p:nvSpPr>
            <p:cNvPr id="10" name="TextBox 9"/>
            <p:cNvSpPr txBox="1"/>
            <p:nvPr/>
          </p:nvSpPr>
          <p:spPr>
            <a:xfrm>
              <a:off x="874431" y="3729849"/>
              <a:ext cx="2486300" cy="784830"/>
            </a:xfrm>
            <a:prstGeom prst="rect">
              <a:avLst/>
            </a:prstGeom>
            <a:noFill/>
          </p:spPr>
          <p:txBody>
            <a:bodyPr wrap="square" rtlCol="0">
              <a:spAutoFit/>
            </a:bodyPr>
            <a:lstStyle/>
            <a:p>
              <a:r>
                <a:rPr lang="en-US" sz="900" dirty="0"/>
                <a:t>Note: </a:t>
              </a:r>
              <a:endParaRPr lang="en-US" sz="900" dirty="0" smtClean="0"/>
            </a:p>
            <a:p>
              <a:r>
                <a:rPr lang="en-US" sz="900" dirty="0" smtClean="0"/>
                <a:t>This guideline is intended for children with blunt traumatic injuries only. It does not necessarily apply to children with penetrating facial injuries, including animal bites. </a:t>
              </a:r>
              <a:endParaRPr lang="en-US" sz="900" dirty="0"/>
            </a:p>
          </p:txBody>
        </p:sp>
        <p:sp>
          <p:nvSpPr>
            <p:cNvPr id="12" name="TextBox 11"/>
            <p:cNvSpPr txBox="1"/>
            <p:nvPr/>
          </p:nvSpPr>
          <p:spPr>
            <a:xfrm>
              <a:off x="1797749" y="1041860"/>
              <a:ext cx="3996469" cy="369332"/>
            </a:xfrm>
            <a:prstGeom prst="rect">
              <a:avLst/>
            </a:prstGeom>
            <a:noFill/>
            <a:ln>
              <a:solidFill>
                <a:schemeClr val="tx1"/>
              </a:solidFill>
            </a:ln>
          </p:spPr>
          <p:txBody>
            <a:bodyPr wrap="square" rtlCol="0">
              <a:spAutoFit/>
            </a:bodyPr>
            <a:lstStyle/>
            <a:p>
              <a:r>
                <a:rPr lang="en-US" sz="900" dirty="0" smtClean="0"/>
                <a:t>Child with suspected head or facial trauma meeting clinical criteria for CT Head with evidence of malocclusion, mandibular deformity or significant dental injury?</a:t>
              </a:r>
              <a:endParaRPr lang="en-US" sz="825" dirty="0" smtClean="0"/>
            </a:p>
          </p:txBody>
        </p:sp>
        <p:cxnSp>
          <p:nvCxnSpPr>
            <p:cNvPr id="6" name="Elbow Connector 5"/>
            <p:cNvCxnSpPr>
              <a:stCxn id="12" idx="2"/>
              <a:endCxn id="13" idx="3"/>
            </p:cNvCxnSpPr>
            <p:nvPr/>
          </p:nvCxnSpPr>
          <p:spPr>
            <a:xfrm rot="5400000">
              <a:off x="3079931" y="1133133"/>
              <a:ext cx="437994" cy="9941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58508" y="1733770"/>
              <a:ext cx="343364" cy="230832"/>
            </a:xfrm>
            <a:prstGeom prst="rect">
              <a:avLst/>
            </a:prstGeom>
            <a:noFill/>
            <a:ln>
              <a:solidFill>
                <a:schemeClr val="tx1"/>
              </a:solidFill>
            </a:ln>
          </p:spPr>
          <p:txBody>
            <a:bodyPr wrap="none" rtlCol="0">
              <a:spAutoFit/>
            </a:bodyPr>
            <a:lstStyle/>
            <a:p>
              <a:r>
                <a:rPr lang="en-US" sz="900" dirty="0"/>
                <a:t>Yes</a:t>
              </a:r>
              <a:endParaRPr lang="en-US" sz="1050" dirty="0"/>
            </a:p>
          </p:txBody>
        </p:sp>
        <p:sp>
          <p:nvSpPr>
            <p:cNvPr id="14" name="TextBox 13"/>
            <p:cNvSpPr txBox="1"/>
            <p:nvPr/>
          </p:nvSpPr>
          <p:spPr>
            <a:xfrm>
              <a:off x="4800107" y="1733770"/>
              <a:ext cx="319318" cy="230832"/>
            </a:xfrm>
            <a:prstGeom prst="rect">
              <a:avLst/>
            </a:prstGeom>
            <a:noFill/>
            <a:ln>
              <a:solidFill>
                <a:schemeClr val="tx1"/>
              </a:solidFill>
            </a:ln>
          </p:spPr>
          <p:txBody>
            <a:bodyPr wrap="none" rtlCol="0">
              <a:spAutoFit/>
            </a:bodyPr>
            <a:lstStyle/>
            <a:p>
              <a:r>
                <a:rPr lang="en-US" sz="900" dirty="0" smtClean="0"/>
                <a:t>No</a:t>
              </a:r>
              <a:endParaRPr lang="en-US" sz="1050" dirty="0"/>
            </a:p>
          </p:txBody>
        </p:sp>
        <p:cxnSp>
          <p:nvCxnSpPr>
            <p:cNvPr id="16" name="Elbow Connector 15"/>
            <p:cNvCxnSpPr>
              <a:stCxn id="12" idx="2"/>
              <a:endCxn id="14" idx="1"/>
            </p:cNvCxnSpPr>
            <p:nvPr/>
          </p:nvCxnSpPr>
          <p:spPr>
            <a:xfrm rot="16200000" flipH="1">
              <a:off x="4079048" y="1128127"/>
              <a:ext cx="437994" cy="100412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70215" y="2299930"/>
              <a:ext cx="2119950" cy="230832"/>
            </a:xfrm>
            <a:prstGeom prst="rect">
              <a:avLst/>
            </a:prstGeom>
            <a:noFill/>
            <a:ln>
              <a:solidFill>
                <a:schemeClr val="tx1"/>
              </a:solidFill>
            </a:ln>
          </p:spPr>
          <p:txBody>
            <a:bodyPr wrap="square" rtlCol="0">
              <a:spAutoFit/>
            </a:bodyPr>
            <a:lstStyle/>
            <a:p>
              <a:r>
                <a:rPr lang="en-US" sz="900" dirty="0" smtClean="0"/>
                <a:t>Obtain CT of the head and face/mandible</a:t>
              </a:r>
              <a:endParaRPr lang="en-US" sz="825" dirty="0" smtClean="0"/>
            </a:p>
          </p:txBody>
        </p:sp>
        <p:cxnSp>
          <p:nvCxnSpPr>
            <p:cNvPr id="19" name="Straight Arrow Connector 18"/>
            <p:cNvCxnSpPr>
              <a:stCxn id="13" idx="2"/>
              <a:endCxn id="17" idx="0"/>
            </p:cNvCxnSpPr>
            <p:nvPr/>
          </p:nvCxnSpPr>
          <p:spPr>
            <a:xfrm>
              <a:off x="2630190" y="1964602"/>
              <a:ext cx="0" cy="335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79473" y="2299930"/>
              <a:ext cx="1160585" cy="230832"/>
            </a:xfrm>
            <a:prstGeom prst="rect">
              <a:avLst/>
            </a:prstGeom>
            <a:noFill/>
            <a:ln>
              <a:solidFill>
                <a:schemeClr val="tx1"/>
              </a:solidFill>
            </a:ln>
          </p:spPr>
          <p:txBody>
            <a:bodyPr wrap="square" rtlCol="0">
              <a:spAutoFit/>
            </a:bodyPr>
            <a:lstStyle/>
            <a:p>
              <a:r>
                <a:rPr lang="en-US" sz="900" dirty="0" smtClean="0"/>
                <a:t>Obtain CT head only</a:t>
              </a:r>
              <a:endParaRPr lang="en-US" sz="825" dirty="0" smtClean="0"/>
            </a:p>
          </p:txBody>
        </p:sp>
        <p:cxnSp>
          <p:nvCxnSpPr>
            <p:cNvPr id="25" name="Straight Arrow Connector 24"/>
            <p:cNvCxnSpPr>
              <a:stCxn id="14" idx="2"/>
              <a:endCxn id="23" idx="0"/>
            </p:cNvCxnSpPr>
            <p:nvPr/>
          </p:nvCxnSpPr>
          <p:spPr>
            <a:xfrm>
              <a:off x="4959766" y="1964602"/>
              <a:ext cx="0" cy="335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3629" y="2729951"/>
              <a:ext cx="1192272" cy="369332"/>
            </a:xfrm>
            <a:prstGeom prst="rect">
              <a:avLst/>
            </a:prstGeom>
            <a:noFill/>
            <a:ln>
              <a:solidFill>
                <a:schemeClr val="tx1"/>
              </a:solidFill>
            </a:ln>
          </p:spPr>
          <p:txBody>
            <a:bodyPr wrap="square" rtlCol="0">
              <a:spAutoFit/>
            </a:bodyPr>
            <a:lstStyle/>
            <a:p>
              <a:r>
                <a:rPr lang="en-US" sz="900" dirty="0" smtClean="0"/>
                <a:t>Evidence of any facial fracture on CT head?</a:t>
              </a:r>
              <a:endParaRPr lang="en-US" sz="825" dirty="0" smtClean="0"/>
            </a:p>
          </p:txBody>
        </p:sp>
        <p:sp>
          <p:nvSpPr>
            <p:cNvPr id="28" name="TextBox 27"/>
            <p:cNvSpPr txBox="1"/>
            <p:nvPr/>
          </p:nvSpPr>
          <p:spPr>
            <a:xfrm>
              <a:off x="5540058" y="3344367"/>
              <a:ext cx="1765319" cy="507831"/>
            </a:xfrm>
            <a:prstGeom prst="rect">
              <a:avLst/>
            </a:prstGeom>
            <a:noFill/>
            <a:ln>
              <a:solidFill>
                <a:schemeClr val="tx1"/>
              </a:solidFill>
            </a:ln>
          </p:spPr>
          <p:txBody>
            <a:bodyPr wrap="square" rtlCol="0">
              <a:spAutoFit/>
            </a:bodyPr>
            <a:lstStyle/>
            <a:p>
              <a:r>
                <a:rPr lang="en-US" sz="900" dirty="0" smtClean="0"/>
                <a:t>No, but there is significant facial soft tissue swelling requiring facial surgery evaluation</a:t>
              </a:r>
              <a:endParaRPr lang="en-US" sz="1050" dirty="0"/>
            </a:p>
          </p:txBody>
        </p:sp>
        <p:sp>
          <p:nvSpPr>
            <p:cNvPr id="29" name="TextBox 28"/>
            <p:cNvSpPr txBox="1"/>
            <p:nvPr/>
          </p:nvSpPr>
          <p:spPr>
            <a:xfrm>
              <a:off x="4356956" y="3483529"/>
              <a:ext cx="343364" cy="230832"/>
            </a:xfrm>
            <a:prstGeom prst="rect">
              <a:avLst/>
            </a:prstGeom>
            <a:noFill/>
            <a:ln>
              <a:solidFill>
                <a:schemeClr val="tx1"/>
              </a:solidFill>
            </a:ln>
          </p:spPr>
          <p:txBody>
            <a:bodyPr wrap="none" rtlCol="0">
              <a:spAutoFit/>
            </a:bodyPr>
            <a:lstStyle/>
            <a:p>
              <a:r>
                <a:rPr lang="en-US" sz="900" dirty="0" smtClean="0"/>
                <a:t>Yes</a:t>
              </a:r>
              <a:endParaRPr lang="en-US" sz="1050" dirty="0"/>
            </a:p>
          </p:txBody>
        </p:sp>
        <p:sp>
          <p:nvSpPr>
            <p:cNvPr id="30" name="TextBox 29"/>
            <p:cNvSpPr txBox="1"/>
            <p:nvPr/>
          </p:nvSpPr>
          <p:spPr>
            <a:xfrm>
              <a:off x="3699218" y="4110923"/>
              <a:ext cx="1664238" cy="230832"/>
            </a:xfrm>
            <a:prstGeom prst="rect">
              <a:avLst/>
            </a:prstGeom>
            <a:noFill/>
            <a:ln>
              <a:solidFill>
                <a:schemeClr val="tx1"/>
              </a:solidFill>
            </a:ln>
          </p:spPr>
          <p:txBody>
            <a:bodyPr wrap="none" rtlCol="0">
              <a:spAutoFit/>
            </a:bodyPr>
            <a:lstStyle/>
            <a:p>
              <a:r>
                <a:rPr lang="en-US" sz="900" dirty="0" smtClean="0"/>
                <a:t>Obtain dedicated CT of the face</a:t>
              </a:r>
              <a:endParaRPr lang="en-US" sz="1050" dirty="0"/>
            </a:p>
          </p:txBody>
        </p:sp>
        <p:sp>
          <p:nvSpPr>
            <p:cNvPr id="32" name="TextBox 31"/>
            <p:cNvSpPr txBox="1"/>
            <p:nvPr/>
          </p:nvSpPr>
          <p:spPr>
            <a:xfrm>
              <a:off x="5745743" y="4106386"/>
              <a:ext cx="1353948" cy="507831"/>
            </a:xfrm>
            <a:prstGeom prst="rect">
              <a:avLst/>
            </a:prstGeom>
            <a:noFill/>
            <a:ln>
              <a:solidFill>
                <a:schemeClr val="tx1"/>
              </a:solidFill>
            </a:ln>
          </p:spPr>
          <p:txBody>
            <a:bodyPr wrap="square" rtlCol="0">
              <a:spAutoFit/>
            </a:bodyPr>
            <a:lstStyle/>
            <a:p>
              <a:r>
                <a:rPr lang="en-US" sz="900" dirty="0" smtClean="0"/>
                <a:t>NO CT of the face unless requested by facial surgery attending</a:t>
              </a:r>
              <a:endParaRPr lang="en-US" sz="1050" dirty="0"/>
            </a:p>
          </p:txBody>
        </p:sp>
        <p:cxnSp>
          <p:nvCxnSpPr>
            <p:cNvPr id="43" name="Elbow Connector 42"/>
            <p:cNvCxnSpPr>
              <a:stCxn id="27" idx="2"/>
              <a:endCxn id="29" idx="3"/>
            </p:cNvCxnSpPr>
            <p:nvPr/>
          </p:nvCxnSpPr>
          <p:spPr>
            <a:xfrm rot="5400000">
              <a:off x="4580212" y="3219392"/>
              <a:ext cx="499662" cy="2594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7" idx="2"/>
              <a:endCxn id="28" idx="1"/>
            </p:cNvCxnSpPr>
            <p:nvPr/>
          </p:nvCxnSpPr>
          <p:spPr>
            <a:xfrm rot="16200000" flipH="1">
              <a:off x="5000411" y="3058636"/>
              <a:ext cx="499000" cy="5802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2"/>
              <a:endCxn id="32" idx="0"/>
            </p:cNvCxnSpPr>
            <p:nvPr/>
          </p:nvCxnSpPr>
          <p:spPr>
            <a:xfrm flipH="1">
              <a:off x="6422717" y="3852198"/>
              <a:ext cx="1" cy="2541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2"/>
              <a:endCxn id="30" idx="0"/>
            </p:cNvCxnSpPr>
            <p:nvPr/>
          </p:nvCxnSpPr>
          <p:spPr>
            <a:xfrm>
              <a:off x="4528638" y="3714361"/>
              <a:ext cx="2699" cy="396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3" idx="2"/>
              <a:endCxn id="27" idx="0"/>
            </p:cNvCxnSpPr>
            <p:nvPr/>
          </p:nvCxnSpPr>
          <p:spPr>
            <a:xfrm flipH="1">
              <a:off x="4959765" y="2530762"/>
              <a:ext cx="1" cy="199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33"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92330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16</a:t>
            </a:fld>
            <a:endParaRPr lang="en-US"/>
          </a:p>
        </p:txBody>
      </p:sp>
      <p:pic>
        <p:nvPicPr>
          <p:cNvPr id="1027" name="Picture 3" descr="Childhood Teeth"/>
          <p:cNvPicPr>
            <a:picLocks noChangeAspect="1" noChangeArrowheads="1"/>
          </p:cNvPicPr>
          <p:nvPr/>
        </p:nvPicPr>
        <p:blipFill rotWithShape="1">
          <a:blip r:embed="rId2">
            <a:extLst>
              <a:ext uri="{28A0092B-C50C-407E-A947-70E740481C1C}">
                <a14:useLocalDpi xmlns:a14="http://schemas.microsoft.com/office/drawing/2010/main" val="0"/>
              </a:ext>
            </a:extLst>
          </a:blip>
          <a:srcRect l="400" t="12137"/>
          <a:stretch/>
        </p:blipFill>
        <p:spPr bwMode="auto">
          <a:xfrm>
            <a:off x="4955514" y="1921777"/>
            <a:ext cx="3926649" cy="30352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94879" y="5733102"/>
            <a:ext cx="4572000" cy="784830"/>
          </a:xfrm>
          <a:prstGeom prst="rect">
            <a:avLst/>
          </a:prstGeom>
        </p:spPr>
        <p:txBody>
          <a:bodyPr>
            <a:spAutoFit/>
          </a:bodyPr>
          <a:lstStyle/>
          <a:p>
            <a:r>
              <a:rPr lang="en-US" sz="900" dirty="0" smtClean="0"/>
              <a:t>Sources: </a:t>
            </a:r>
          </a:p>
          <a:p>
            <a:r>
              <a:rPr lang="en-US" sz="900" dirty="0" smtClean="0">
                <a:hlinkClick r:id="rId3"/>
              </a:rPr>
              <a:t>https</a:t>
            </a:r>
            <a:r>
              <a:rPr lang="en-US" sz="900" dirty="0">
                <a:hlinkClick r:id="rId3"/>
              </a:rPr>
              <a:t>://friscokidsdds.com/why-are-primary-teeth-so-important</a:t>
            </a:r>
            <a:r>
              <a:rPr lang="en-US" sz="900" dirty="0" smtClean="0">
                <a:hlinkClick r:id="rId3"/>
              </a:rPr>
              <a:t>/</a:t>
            </a:r>
            <a:r>
              <a:rPr lang="en-US" sz="900" dirty="0" smtClean="0"/>
              <a:t> Accessed 7/30/2022.</a:t>
            </a:r>
            <a:endParaRPr lang="en-US" sz="900" dirty="0"/>
          </a:p>
          <a:p>
            <a:endParaRPr lang="en-US" sz="900" dirty="0" smtClean="0"/>
          </a:p>
          <a:p>
            <a:r>
              <a:rPr lang="en-US" sz="900" dirty="0" smtClean="0"/>
              <a:t>International Association of Dental 2020 Guidelines and Trauma </a:t>
            </a:r>
            <a:r>
              <a:rPr lang="en-US" sz="900" dirty="0" err="1" smtClean="0"/>
              <a:t>ToothSOS</a:t>
            </a:r>
            <a:r>
              <a:rPr lang="en-US" sz="900" dirty="0"/>
              <a:t> </a:t>
            </a:r>
            <a:r>
              <a:rPr lang="en-US" sz="900" dirty="0" smtClean="0"/>
              <a:t>app </a:t>
            </a:r>
            <a:r>
              <a:rPr lang="en-US" sz="900" dirty="0"/>
              <a:t>- </a:t>
            </a:r>
            <a:r>
              <a:rPr lang="en-US" sz="900" dirty="0">
                <a:hlinkClick r:id="rId4"/>
              </a:rPr>
              <a:t>https://</a:t>
            </a:r>
            <a:r>
              <a:rPr lang="en-US" sz="900" dirty="0" smtClean="0">
                <a:hlinkClick r:id="rId4"/>
              </a:rPr>
              <a:t>www.iadt-dentaltrauma.org/for-professionals.html</a:t>
            </a:r>
            <a:r>
              <a:rPr lang="en-US" sz="900" dirty="0" smtClean="0"/>
              <a:t> </a:t>
            </a:r>
          </a:p>
        </p:txBody>
      </p:sp>
      <p:sp>
        <p:nvSpPr>
          <p:cNvPr id="10" name="TextBox 9"/>
          <p:cNvSpPr txBox="1"/>
          <p:nvPr/>
        </p:nvSpPr>
        <p:spPr>
          <a:xfrm>
            <a:off x="4794879" y="1431451"/>
            <a:ext cx="4038926" cy="369332"/>
          </a:xfrm>
          <a:prstGeom prst="rect">
            <a:avLst/>
          </a:prstGeom>
          <a:noFill/>
        </p:spPr>
        <p:txBody>
          <a:bodyPr wrap="none" rtlCol="0">
            <a:spAutoFit/>
          </a:bodyPr>
          <a:lstStyle/>
          <a:p>
            <a:r>
              <a:rPr lang="en-US" b="1" dirty="0" smtClean="0"/>
              <a:t>Tooth Eruption and Shedding in Children</a:t>
            </a:r>
            <a:endParaRPr lang="en-US" b="1" dirty="0"/>
          </a:p>
        </p:txBody>
      </p:sp>
      <p:pic>
        <p:nvPicPr>
          <p:cNvPr id="11" name="Picture 10"/>
          <p:cNvPicPr>
            <a:picLocks noChangeAspect="1"/>
          </p:cNvPicPr>
          <p:nvPr/>
        </p:nvPicPr>
        <p:blipFill rotWithShape="1">
          <a:blip r:embed="rId5"/>
          <a:srcRect l="32692" t="8735" r="33270" b="10175"/>
          <a:stretch/>
        </p:blipFill>
        <p:spPr>
          <a:xfrm>
            <a:off x="23125" y="16903"/>
            <a:ext cx="4547254" cy="6512590"/>
          </a:xfrm>
          <a:prstGeom prst="rect">
            <a:avLst/>
          </a:prstGeom>
        </p:spPr>
      </p:pic>
      <p:pic>
        <p:nvPicPr>
          <p:cNvPr id="12" name="Picture 2" descr="Minnesota Metropolitan Regional Trauma Advisor Committee MMRT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3"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320503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Disclaimers </a:t>
            </a:r>
            <a:endParaRPr lang="en-US" dirty="0"/>
          </a:p>
        </p:txBody>
      </p:sp>
      <p:sp>
        <p:nvSpPr>
          <p:cNvPr id="6" name="Content Placeholder 5"/>
          <p:cNvSpPr>
            <a:spLocks noGrp="1"/>
          </p:cNvSpPr>
          <p:nvPr>
            <p:ph idx="1"/>
          </p:nvPr>
        </p:nvSpPr>
        <p:spPr/>
        <p:txBody>
          <a:bodyPr>
            <a:normAutofit/>
          </a:bodyPr>
          <a:lstStyle/>
          <a:p>
            <a:pPr>
              <a:spcBef>
                <a:spcPts val="1200"/>
              </a:spcBef>
            </a:pPr>
            <a:r>
              <a:rPr lang="en-US" sz="2000" dirty="0"/>
              <a:t>MMRTAC makes no representations or warranties about the accuracy, reliability, or completeness of the content. Content is provided “as is” and is for informational use only. It is not a substitute for professional medical advice, diagnosis, or treatment. MMRTAC disclaims all warranties, express or implied, statutory or otherwise, including without limitation the implied warranties of merchantability, non-infringement of third parties’ rights, and fitness for a particular purpose. </a:t>
            </a:r>
          </a:p>
          <a:p>
            <a:pPr>
              <a:spcBef>
                <a:spcPts val="1200"/>
              </a:spcBef>
            </a:pPr>
            <a:r>
              <a:rPr lang="en-US" sz="2000" dirty="0"/>
              <a:t>This content was developed to guide general patient care and may not be suitable for use in all patient care environments. MMRTAC does not endorse, certify, or assess third parties’ competency. You hold all responsibility for your use or nonuse of the content. MMRTAC shall not be liable for claims, losses, or damages arising from or related to any use or misuse of the content.</a:t>
            </a:r>
          </a:p>
          <a:p>
            <a:endParaRPr lang="en-US" dirty="0"/>
          </a:p>
        </p:txBody>
      </p:sp>
      <p:sp>
        <p:nvSpPr>
          <p:cNvPr id="3" name="Slide Number Placeholder 2"/>
          <p:cNvSpPr>
            <a:spLocks noGrp="1"/>
          </p:cNvSpPr>
          <p:nvPr>
            <p:ph type="sldNum" sz="quarter" idx="12"/>
          </p:nvPr>
        </p:nvSpPr>
        <p:spPr/>
        <p:txBody>
          <a:bodyPr/>
          <a:lstStyle/>
          <a:p>
            <a:fld id="{5B47B835-CFF4-4007-875F-3360DD681A9A}" type="slidenum">
              <a:rPr lang="en-US" smtClean="0"/>
              <a:t>2</a:t>
            </a:fld>
            <a:endParaRPr lang="en-US"/>
          </a:p>
        </p:txBody>
      </p:sp>
      <p:pic>
        <p:nvPicPr>
          <p:cNvPr id="7"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3028950" y="6356351"/>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1868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5" name="Slide Number Placeholder 4"/>
          <p:cNvSpPr>
            <a:spLocks noGrp="1"/>
          </p:cNvSpPr>
          <p:nvPr>
            <p:ph type="sldNum" sz="quarter" idx="12"/>
          </p:nvPr>
        </p:nvSpPr>
        <p:spPr/>
        <p:txBody>
          <a:bodyPr/>
          <a:lstStyle/>
          <a:p>
            <a:fld id="{5B47B835-CFF4-4007-875F-3360DD681A9A}" type="slidenum">
              <a:rPr lang="en-US" smtClean="0"/>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6986154"/>
              </p:ext>
            </p:extLst>
          </p:nvPr>
        </p:nvGraphicFramePr>
        <p:xfrm>
          <a:off x="628650" y="1337733"/>
          <a:ext cx="7626350" cy="5191760"/>
        </p:xfrm>
        <a:graphic>
          <a:graphicData uri="http://schemas.openxmlformats.org/drawingml/2006/table">
            <a:tbl>
              <a:tblPr firstRow="1" bandRow="1">
                <a:tableStyleId>{073A0DAA-6AF3-43AB-8588-CEC1D06C72B9}</a:tableStyleId>
              </a:tblPr>
              <a:tblGrid>
                <a:gridCol w="6635750"/>
                <a:gridCol w="990600"/>
              </a:tblGrid>
              <a:tr h="370840">
                <a:tc>
                  <a:txBody>
                    <a:bodyPr/>
                    <a:lstStyle/>
                    <a:p>
                      <a:r>
                        <a:rPr lang="en-US" sz="1400" dirty="0" smtClean="0"/>
                        <a:t>Topic</a:t>
                      </a:r>
                      <a:endParaRPr lang="en-US" sz="1400" dirty="0"/>
                    </a:p>
                  </a:txBody>
                  <a:tcPr/>
                </a:tc>
                <a:tc>
                  <a:txBody>
                    <a:bodyPr/>
                    <a:lstStyle/>
                    <a:p>
                      <a:pPr algn="ctr"/>
                      <a:r>
                        <a:rPr lang="en-US" sz="1400" dirty="0" smtClean="0"/>
                        <a:t>Page</a:t>
                      </a:r>
                      <a:endParaRPr lang="en-US" sz="1400" dirty="0"/>
                    </a:p>
                  </a:txBody>
                  <a:tcPr/>
                </a:tc>
              </a:tr>
              <a:tr h="370840">
                <a:tc>
                  <a:txBody>
                    <a:bodyPr/>
                    <a:lstStyle/>
                    <a:p>
                      <a:r>
                        <a:rPr lang="en-US" sz="1400" dirty="0" smtClean="0"/>
                        <a:t>Definitions</a:t>
                      </a:r>
                      <a:endParaRPr lang="en-US" sz="1400" dirty="0"/>
                    </a:p>
                  </a:txBody>
                  <a:tcPr/>
                </a:tc>
                <a:tc>
                  <a:txBody>
                    <a:bodyPr/>
                    <a:lstStyle/>
                    <a:p>
                      <a:pPr algn="ctr"/>
                      <a:r>
                        <a:rPr lang="en-US" sz="1400" dirty="0" smtClean="0"/>
                        <a:t>4</a:t>
                      </a:r>
                      <a:endParaRPr lang="en-US" sz="1400" dirty="0"/>
                    </a:p>
                  </a:txBody>
                  <a:tcPr/>
                </a:tc>
              </a:tr>
              <a:tr h="370840">
                <a:tc>
                  <a:txBody>
                    <a:bodyPr/>
                    <a:lstStyle/>
                    <a:p>
                      <a:r>
                        <a:rPr lang="en-US" sz="1400" dirty="0" smtClean="0"/>
                        <a:t>Pediatric Glasgow Coma Scale</a:t>
                      </a:r>
                      <a:endParaRPr lang="en-US" sz="1400" dirty="0"/>
                    </a:p>
                  </a:txBody>
                  <a:tcPr/>
                </a:tc>
                <a:tc>
                  <a:txBody>
                    <a:bodyPr/>
                    <a:lstStyle/>
                    <a:p>
                      <a:pPr algn="ctr"/>
                      <a:r>
                        <a:rPr lang="en-US" sz="1400" dirty="0" smtClean="0"/>
                        <a:t>5</a:t>
                      </a:r>
                      <a:endParaRPr lang="en-US" sz="1400" dirty="0"/>
                    </a:p>
                  </a:txBody>
                  <a:tcPr/>
                </a:tc>
              </a:tr>
              <a:tr h="370840">
                <a:tc>
                  <a:txBody>
                    <a:bodyPr/>
                    <a:lstStyle/>
                    <a:p>
                      <a:r>
                        <a:rPr lang="en-US" sz="1400" dirty="0" smtClean="0"/>
                        <a:t>Pediatric Blunt Head Injury Management: Imaging Recommendations</a:t>
                      </a:r>
                    </a:p>
                  </a:txBody>
                  <a:tcPr/>
                </a:tc>
                <a:tc>
                  <a:txBody>
                    <a:bodyPr/>
                    <a:lstStyle/>
                    <a:p>
                      <a:pPr algn="ctr"/>
                      <a:r>
                        <a:rPr lang="en-US" sz="1400" dirty="0" smtClean="0"/>
                        <a:t>6</a:t>
                      </a:r>
                      <a:endParaRPr lang="en-US" sz="1400" dirty="0"/>
                    </a:p>
                  </a:txBody>
                  <a:tcPr/>
                </a:tc>
              </a:tr>
              <a:tr h="370840">
                <a:tc>
                  <a:txBody>
                    <a:bodyPr/>
                    <a:lstStyle/>
                    <a:p>
                      <a:r>
                        <a:rPr lang="en-US" sz="1400" dirty="0" smtClean="0"/>
                        <a:t>Pediatric Cervical</a:t>
                      </a:r>
                      <a:r>
                        <a:rPr lang="en-US" sz="1400" baseline="0" dirty="0" smtClean="0"/>
                        <a:t> Spine Clearance</a:t>
                      </a:r>
                      <a:endParaRPr lang="en-US" sz="1400" dirty="0"/>
                    </a:p>
                  </a:txBody>
                  <a:tcPr/>
                </a:tc>
                <a:tc>
                  <a:txBody>
                    <a:bodyPr/>
                    <a:lstStyle/>
                    <a:p>
                      <a:pPr algn="ctr"/>
                      <a:r>
                        <a:rPr lang="en-US" sz="1400" dirty="0" smtClean="0"/>
                        <a:t>7</a:t>
                      </a:r>
                      <a:endParaRPr lang="en-US" sz="1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t>Patterned Skin Injuries and Unusual Locations of Injuries</a:t>
                      </a:r>
                    </a:p>
                  </a:txBody>
                  <a:tcPr/>
                </a:tc>
                <a:tc>
                  <a:txBody>
                    <a:bodyPr/>
                    <a:lstStyle/>
                    <a:p>
                      <a:pPr algn="ctr"/>
                      <a:r>
                        <a:rPr lang="en-US" sz="1400" dirty="0" smtClean="0"/>
                        <a:t>8</a:t>
                      </a:r>
                      <a:endParaRPr lang="en-US" sz="1400" dirty="0"/>
                    </a:p>
                  </a:txBody>
                  <a:tcPr/>
                </a:tc>
              </a:tr>
              <a:tr h="370840">
                <a:tc>
                  <a:txBody>
                    <a:bodyPr/>
                    <a:lstStyle/>
                    <a:p>
                      <a:r>
                        <a:rPr lang="en-US" sz="1400" dirty="0" smtClean="0"/>
                        <a:t>Concussion Assessment and Management</a:t>
                      </a:r>
                      <a:endParaRPr lang="en-US" sz="1400" dirty="0"/>
                    </a:p>
                  </a:txBody>
                  <a:tcPr/>
                </a:tc>
                <a:tc>
                  <a:txBody>
                    <a:bodyPr/>
                    <a:lstStyle/>
                    <a:p>
                      <a:pPr algn="ctr"/>
                      <a:r>
                        <a:rPr lang="en-US" sz="1400" dirty="0" smtClean="0"/>
                        <a:t>9</a:t>
                      </a:r>
                      <a:endParaRPr lang="en-US" sz="1400" dirty="0"/>
                    </a:p>
                  </a:txBody>
                  <a:tcPr/>
                </a:tc>
              </a:tr>
              <a:tr h="370840">
                <a:tc>
                  <a:txBody>
                    <a:bodyPr/>
                    <a:lstStyle/>
                    <a:p>
                      <a:r>
                        <a:rPr lang="en-US" sz="1400" dirty="0" smtClean="0"/>
                        <a:t>Patient Education for Concussion</a:t>
                      </a:r>
                      <a:r>
                        <a:rPr lang="en-US" sz="1400" baseline="0" dirty="0" smtClean="0"/>
                        <a:t> Care</a:t>
                      </a:r>
                      <a:endParaRPr lang="en-US" sz="1400" dirty="0"/>
                    </a:p>
                  </a:txBody>
                  <a:tcPr/>
                </a:tc>
                <a:tc>
                  <a:txBody>
                    <a:bodyPr/>
                    <a:lstStyle/>
                    <a:p>
                      <a:pPr algn="ctr"/>
                      <a:r>
                        <a:rPr lang="en-US" sz="1400" dirty="0" smtClean="0"/>
                        <a:t>10</a:t>
                      </a:r>
                      <a:endParaRPr lang="en-US" sz="1400" dirty="0"/>
                    </a:p>
                  </a:txBody>
                  <a:tcPr/>
                </a:tc>
              </a:tr>
              <a:tr h="370840">
                <a:tc>
                  <a:txBody>
                    <a:bodyPr/>
                    <a:lstStyle/>
                    <a:p>
                      <a:r>
                        <a:rPr lang="en-US" sz="1400" dirty="0" smtClean="0"/>
                        <a:t>Pediatric Non-Depressed Linear Skull Fracture Management</a:t>
                      </a:r>
                    </a:p>
                  </a:txBody>
                  <a:tcPr/>
                </a:tc>
                <a:tc>
                  <a:txBody>
                    <a:bodyPr/>
                    <a:lstStyle/>
                    <a:p>
                      <a:pPr algn="ctr"/>
                      <a:r>
                        <a:rPr lang="en-US" sz="1400" dirty="0" smtClean="0"/>
                        <a:t>11</a:t>
                      </a:r>
                      <a:endParaRPr lang="en-US" sz="1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t>Blunt Cerebrovascular Injury in Children</a:t>
                      </a:r>
                    </a:p>
                  </a:txBody>
                  <a:tcPr/>
                </a:tc>
                <a:tc>
                  <a:txBody>
                    <a:bodyPr/>
                    <a:lstStyle/>
                    <a:p>
                      <a:pPr algn="ctr"/>
                      <a:r>
                        <a:rPr lang="en-US" sz="1400" dirty="0" smtClean="0"/>
                        <a:t>12</a:t>
                      </a:r>
                      <a:endParaRPr lang="en-US" sz="1400" dirty="0"/>
                    </a:p>
                  </a:txBody>
                  <a:tcPr/>
                </a:tc>
              </a:tr>
              <a:tr h="370840">
                <a:tc>
                  <a:txBody>
                    <a:bodyPr/>
                    <a:lstStyle/>
                    <a:p>
                      <a:pPr algn="l"/>
                      <a:r>
                        <a:rPr lang="en-US" sz="1400" b="0" dirty="0" smtClean="0"/>
                        <a:t>Pediatric Facial Trauma: An ATLS-Based Approach for Primary Survey</a:t>
                      </a:r>
                    </a:p>
                  </a:txBody>
                  <a:tcPr/>
                </a:tc>
                <a:tc>
                  <a:txBody>
                    <a:bodyPr/>
                    <a:lstStyle/>
                    <a:p>
                      <a:pPr algn="ctr"/>
                      <a:r>
                        <a:rPr lang="en-US" sz="1400" dirty="0" smtClean="0"/>
                        <a:t>13</a:t>
                      </a:r>
                    </a:p>
                  </a:txBody>
                  <a:tcPr/>
                </a:tc>
              </a:tr>
              <a:tr h="370840">
                <a:tc>
                  <a:txBody>
                    <a:bodyPr/>
                    <a:lstStyle/>
                    <a:p>
                      <a:pPr algn="l"/>
                      <a:r>
                        <a:rPr lang="en-US" sz="1400" b="0" dirty="0" smtClean="0"/>
                        <a:t>Pediatric Facial Trauma: An ATLS-Based Approach for Secondary Survey</a:t>
                      </a:r>
                    </a:p>
                  </a:txBody>
                  <a:tcPr/>
                </a:tc>
                <a:tc>
                  <a:txBody>
                    <a:bodyPr/>
                    <a:lstStyle/>
                    <a:p>
                      <a:pPr algn="ctr"/>
                      <a:r>
                        <a:rPr lang="en-US" sz="1400" dirty="0" smtClean="0"/>
                        <a:t>14</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t>Imaging Guidelines for Blunt Oral-Maxillofacial Traumatic Injuries</a:t>
                      </a:r>
                    </a:p>
                  </a:txBody>
                  <a:tcPr/>
                </a:tc>
                <a:tc>
                  <a:txBody>
                    <a:bodyPr/>
                    <a:lstStyle/>
                    <a:p>
                      <a:pPr algn="ctr"/>
                      <a:r>
                        <a:rPr lang="en-US" sz="1400" dirty="0" smtClean="0"/>
                        <a:t>15</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t>Tooth Eruption and Shedding in Children</a:t>
                      </a:r>
                    </a:p>
                  </a:txBody>
                  <a:tcPr/>
                </a:tc>
                <a:tc>
                  <a:txBody>
                    <a:bodyPr/>
                    <a:lstStyle/>
                    <a:p>
                      <a:pPr algn="ctr"/>
                      <a:r>
                        <a:rPr lang="en-US" sz="1400" dirty="0" smtClean="0"/>
                        <a:t>16</a:t>
                      </a:r>
                    </a:p>
                  </a:txBody>
                  <a:tcPr/>
                </a:tc>
              </a:tr>
            </a:tbl>
          </a:graphicData>
        </a:graphic>
      </p:graphicFrame>
      <p:pic>
        <p:nvPicPr>
          <p:cNvPr id="7"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58166"/>
            <a:ext cx="4969933"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321160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for this Resource</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smtClean="0"/>
              <a:t>Neonate: </a:t>
            </a:r>
            <a:r>
              <a:rPr lang="en-US" sz="1600" dirty="0" smtClean="0"/>
              <a:t>a newborn less than 30 days after birth</a:t>
            </a:r>
          </a:p>
          <a:p>
            <a:pPr marL="0" indent="0">
              <a:buNone/>
            </a:pPr>
            <a:r>
              <a:rPr lang="en-US" sz="1600" b="1" dirty="0" smtClean="0"/>
              <a:t>Infant: </a:t>
            </a:r>
            <a:r>
              <a:rPr lang="en-US" sz="1600" dirty="0" smtClean="0"/>
              <a:t>a newborn ages 1-12 months</a:t>
            </a:r>
          </a:p>
          <a:p>
            <a:pPr marL="0" indent="0">
              <a:buNone/>
            </a:pPr>
            <a:r>
              <a:rPr lang="en-US" sz="1600" b="1" dirty="0" smtClean="0"/>
              <a:t>Pediatric: </a:t>
            </a:r>
            <a:r>
              <a:rPr lang="en-US" sz="1600" dirty="0" smtClean="0"/>
              <a:t>a child ages 1-14 years; a child who has not yet undergone puberty.</a:t>
            </a:r>
            <a:endParaRPr lang="en-US" sz="1600" b="1" dirty="0" smtClean="0"/>
          </a:p>
          <a:p>
            <a:pPr marL="0" indent="0">
              <a:buNone/>
            </a:pPr>
            <a:endParaRPr lang="en-US" sz="1600" b="1" dirty="0"/>
          </a:p>
          <a:p>
            <a:pPr marL="0" indent="0">
              <a:buNone/>
            </a:pPr>
            <a:endParaRPr lang="en-US" sz="1600" b="1" dirty="0" smtClean="0"/>
          </a:p>
          <a:p>
            <a:pPr marL="0" indent="0">
              <a:buNone/>
            </a:pPr>
            <a:endParaRPr lang="en-US" sz="1600" b="1" dirty="0"/>
          </a:p>
          <a:p>
            <a:pPr marL="0" indent="0">
              <a:buNone/>
            </a:pPr>
            <a:r>
              <a:rPr lang="en-US" sz="1600" b="1" dirty="0" smtClean="0"/>
              <a:t>Note: </a:t>
            </a:r>
            <a:r>
              <a:rPr lang="en-US" sz="1600" dirty="0" smtClean="0"/>
              <a:t>The guidelines and information included in this resource may also apply to children ages 15-17 years of age and/or those who have undergone puberty, based on clinician discretion. </a:t>
            </a:r>
          </a:p>
          <a:p>
            <a:r>
              <a:rPr lang="en-US" sz="1600" dirty="0" smtClean="0"/>
              <a:t>Exposure to radiation through imaging studies or procedures should be limited to the extent possible for all children &lt;18 years of age. </a:t>
            </a:r>
          </a:p>
          <a:p>
            <a:r>
              <a:rPr lang="en-US" sz="1600" dirty="0" smtClean="0"/>
              <a:t>Clinical approach for all children &lt;18 years of age must be developmentally appropriate based on the child’s current developmental stage, which may or may not correlate with physical age.</a:t>
            </a:r>
            <a:endParaRPr lang="en-US" sz="1600" dirty="0"/>
          </a:p>
        </p:txBody>
      </p:sp>
      <p:sp>
        <p:nvSpPr>
          <p:cNvPr id="5" name="Slide Number Placeholder 4"/>
          <p:cNvSpPr>
            <a:spLocks noGrp="1"/>
          </p:cNvSpPr>
          <p:nvPr>
            <p:ph type="sldNum" sz="quarter" idx="12"/>
          </p:nvPr>
        </p:nvSpPr>
        <p:spPr/>
        <p:txBody>
          <a:bodyPr/>
          <a:lstStyle/>
          <a:p>
            <a:fld id="{5B47B835-CFF4-4007-875F-3360DD681A9A}" type="slidenum">
              <a:rPr lang="en-US" smtClean="0"/>
              <a:t>4</a:t>
            </a:fld>
            <a:endParaRPr lang="en-US"/>
          </a:p>
        </p:txBody>
      </p:sp>
      <p:pic>
        <p:nvPicPr>
          <p:cNvPr id="6"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txBox="1">
            <a:spLocks/>
          </p:cNvSpPr>
          <p:nvPr/>
        </p:nvSpPr>
        <p:spPr>
          <a:xfrm>
            <a:off x="6711950" y="6529493"/>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t>Reviewed August 2023</a:t>
            </a:r>
            <a:endParaRPr lang="en-US" sz="900" dirty="0"/>
          </a:p>
        </p:txBody>
      </p:sp>
      <p:sp>
        <p:nvSpPr>
          <p:cNvPr id="11" name="TextBox 10"/>
          <p:cNvSpPr txBox="1"/>
          <p:nvPr/>
        </p:nvSpPr>
        <p:spPr>
          <a:xfrm>
            <a:off x="0" y="6558166"/>
            <a:ext cx="4969933"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387599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0400" y="6356351"/>
            <a:ext cx="234950" cy="365125"/>
          </a:xfrm>
        </p:spPr>
        <p:txBody>
          <a:bodyPr/>
          <a:lstStyle/>
          <a:p>
            <a:fld id="{5B47B835-CFF4-4007-875F-3360DD681A9A}" type="slidenum">
              <a:rPr lang="en-US" smtClean="0"/>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5504414"/>
              </p:ext>
            </p:extLst>
          </p:nvPr>
        </p:nvGraphicFramePr>
        <p:xfrm>
          <a:off x="317396" y="558738"/>
          <a:ext cx="5121635" cy="4780322"/>
        </p:xfrm>
        <a:graphic>
          <a:graphicData uri="http://schemas.openxmlformats.org/drawingml/2006/table">
            <a:tbl>
              <a:tblPr firstRow="1" bandRow="1">
                <a:tableStyleId>{5940675A-B579-460E-94D1-54222C63F5DA}</a:tableStyleId>
              </a:tblPr>
              <a:tblGrid>
                <a:gridCol w="2241165"/>
                <a:gridCol w="583809"/>
                <a:gridCol w="2296661"/>
              </a:tblGrid>
              <a:tr h="0">
                <a:tc gridSpan="3">
                  <a:txBody>
                    <a:bodyPr/>
                    <a:lstStyle/>
                    <a:p>
                      <a:pPr algn="ctr"/>
                      <a:r>
                        <a:rPr lang="en-US" sz="1000" b="1" dirty="0" smtClean="0"/>
                        <a:t>Eye Opening Response</a:t>
                      </a:r>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Adults, Children over 2 years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smtClean="0">
                          <a:solidFill>
                            <a:schemeClr val="tx1"/>
                          </a:solidFill>
                        </a:rPr>
                        <a:t>Under 2 years</a:t>
                      </a:r>
                      <a:endParaRPr lang="en-US" sz="900"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800" dirty="0" smtClean="0"/>
                        <a:t>Spontaneous</a:t>
                      </a:r>
                      <a:r>
                        <a:rPr lang="en-US" sz="800" baseline="0" dirty="0" smtClean="0"/>
                        <a:t> – opens with blinking at baseline</a:t>
                      </a:r>
                      <a:endParaRPr lang="en-US" sz="800" dirty="0"/>
                    </a:p>
                  </a:txBody>
                  <a:tcPr>
                    <a:lnT w="12700" cap="flat" cmpd="sng" algn="ctr">
                      <a:solidFill>
                        <a:schemeClr val="tx1"/>
                      </a:solidFill>
                      <a:prstDash val="solid"/>
                      <a:round/>
                      <a:headEnd type="none" w="med" len="med"/>
                      <a:tailEnd type="none" w="med" len="med"/>
                    </a:lnT>
                  </a:tcPr>
                </a:tc>
                <a:tc>
                  <a:txBody>
                    <a:bodyPr/>
                    <a:lstStyle/>
                    <a:p>
                      <a:pPr algn="ctr"/>
                      <a:r>
                        <a:rPr lang="en-US" sz="800" b="1" dirty="0" smtClean="0"/>
                        <a:t>4</a:t>
                      </a:r>
                      <a:endParaRPr lang="en-US" sz="800" b="1" dirty="0"/>
                    </a:p>
                  </a:txBody>
                  <a:tcPr>
                    <a:lnT w="12700" cap="flat" cmpd="sng" algn="ctr">
                      <a:solidFill>
                        <a:schemeClr val="tx1"/>
                      </a:solidFill>
                      <a:prstDash val="solid"/>
                      <a:round/>
                      <a:headEnd type="none" w="med" len="med"/>
                      <a:tailEnd type="none" w="med" len="med"/>
                    </a:lnT>
                  </a:tcPr>
                </a:tc>
                <a:tc>
                  <a:txBody>
                    <a:bodyPr/>
                    <a:lstStyle/>
                    <a:p>
                      <a:r>
                        <a:rPr lang="en-US" sz="800" dirty="0" smtClean="0"/>
                        <a:t>Eye opening spontaneously</a:t>
                      </a:r>
                      <a:endParaRPr lang="en-US" sz="800" dirty="0"/>
                    </a:p>
                  </a:txBody>
                  <a:tcPr>
                    <a:lnT w="12700" cap="flat" cmpd="sng" algn="ctr">
                      <a:solidFill>
                        <a:schemeClr val="tx1"/>
                      </a:solidFill>
                      <a:prstDash val="solid"/>
                      <a:round/>
                      <a:headEnd type="none" w="med" len="med"/>
                      <a:tailEnd type="none" w="med" len="med"/>
                    </a:lnT>
                  </a:tcPr>
                </a:tc>
              </a:tr>
              <a:tr h="0">
                <a:tc>
                  <a:txBody>
                    <a:bodyPr/>
                    <a:lstStyle/>
                    <a:p>
                      <a:r>
                        <a:rPr lang="en-US" sz="800" dirty="0" smtClean="0"/>
                        <a:t>Opens to verbal</a:t>
                      </a:r>
                      <a:r>
                        <a:rPr lang="en-US" sz="800" baseline="0" dirty="0" smtClean="0"/>
                        <a:t> command, speech, or shout</a:t>
                      </a:r>
                    </a:p>
                  </a:txBody>
                  <a:tcPr/>
                </a:tc>
                <a:tc>
                  <a:txBody>
                    <a:bodyPr/>
                    <a:lstStyle/>
                    <a:p>
                      <a:pPr algn="ctr"/>
                      <a:r>
                        <a:rPr lang="en-US" sz="800" b="1" dirty="0" smtClean="0"/>
                        <a:t>3</a:t>
                      </a:r>
                      <a:endParaRPr lang="en-US" sz="800" b="1" dirty="0"/>
                    </a:p>
                  </a:txBody>
                  <a:tcPr/>
                </a:tc>
                <a:tc>
                  <a:txBody>
                    <a:bodyPr/>
                    <a:lstStyle/>
                    <a:p>
                      <a:r>
                        <a:rPr lang="en-US" sz="800" dirty="0" smtClean="0"/>
                        <a:t>Eye</a:t>
                      </a:r>
                      <a:r>
                        <a:rPr lang="en-US" sz="800" baseline="0" dirty="0" smtClean="0"/>
                        <a:t> opening to speech</a:t>
                      </a:r>
                      <a:endParaRPr lang="en-US" sz="800" dirty="0"/>
                    </a:p>
                  </a:txBody>
                  <a:tcPr/>
                </a:tc>
              </a:tr>
              <a:tr h="0">
                <a:tc>
                  <a:txBody>
                    <a:bodyPr/>
                    <a:lstStyle/>
                    <a:p>
                      <a:r>
                        <a:rPr lang="en-US" sz="800" dirty="0" smtClean="0"/>
                        <a:t>Opens to pain</a:t>
                      </a:r>
                      <a:endParaRPr lang="en-US" sz="800" dirty="0"/>
                    </a:p>
                  </a:txBody>
                  <a:tcPr/>
                </a:tc>
                <a:tc>
                  <a:txBody>
                    <a:bodyPr/>
                    <a:lstStyle/>
                    <a:p>
                      <a:pPr algn="ctr"/>
                      <a:r>
                        <a:rPr lang="en-US" sz="800" b="1" dirty="0" smtClean="0"/>
                        <a:t>2</a:t>
                      </a:r>
                      <a:endParaRPr lang="en-US" sz="800" b="1" dirty="0"/>
                    </a:p>
                  </a:txBody>
                  <a:tcPr/>
                </a:tc>
                <a:tc>
                  <a:txBody>
                    <a:bodyPr/>
                    <a:lstStyle/>
                    <a:p>
                      <a:r>
                        <a:rPr lang="en-US" sz="800" dirty="0" smtClean="0"/>
                        <a:t>Eye</a:t>
                      </a:r>
                      <a:r>
                        <a:rPr lang="en-US" sz="800" baseline="0" dirty="0" smtClean="0"/>
                        <a:t> opening to pain</a:t>
                      </a:r>
                      <a:endParaRPr lang="en-US" sz="800" dirty="0"/>
                    </a:p>
                  </a:txBody>
                  <a:tcPr/>
                </a:tc>
              </a:tr>
              <a:tr h="0">
                <a:tc>
                  <a:txBody>
                    <a:bodyPr/>
                    <a:lstStyle/>
                    <a:p>
                      <a:r>
                        <a:rPr lang="en-US" sz="800" dirty="0" smtClean="0"/>
                        <a:t>No eye opening</a:t>
                      </a:r>
                      <a:endParaRPr lang="en-US" sz="800" dirty="0"/>
                    </a:p>
                  </a:txBody>
                  <a:tcPr/>
                </a:tc>
                <a:tc>
                  <a:txBody>
                    <a:bodyPr/>
                    <a:lstStyle/>
                    <a:p>
                      <a:pPr algn="ctr"/>
                      <a:r>
                        <a:rPr lang="en-US" sz="800" b="1" dirty="0" smtClean="0"/>
                        <a:t>1</a:t>
                      </a:r>
                      <a:endParaRPr lang="en-US" sz="800" b="1" dirty="0"/>
                    </a:p>
                  </a:txBody>
                  <a:tcPr/>
                </a:tc>
                <a:tc>
                  <a:txBody>
                    <a:bodyPr/>
                    <a:lstStyle/>
                    <a:p>
                      <a:r>
                        <a:rPr lang="en-US" sz="800" dirty="0" smtClean="0"/>
                        <a:t>No eye opening</a:t>
                      </a:r>
                      <a:endParaRPr lang="en-US" sz="800" dirty="0"/>
                    </a:p>
                  </a:txBody>
                  <a:tcPr/>
                </a:tc>
              </a:tr>
              <a:tr h="0">
                <a:tc gridSpan="3">
                  <a:txBody>
                    <a:bodyPr/>
                    <a:lstStyle/>
                    <a:p>
                      <a:pPr algn="ctr"/>
                      <a:r>
                        <a:rPr lang="en-US" sz="1000" b="1" dirty="0" smtClean="0"/>
                        <a:t>Verbal Response</a:t>
                      </a: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0">
                <a:tc>
                  <a:txBody>
                    <a:bodyPr/>
                    <a:lstStyle/>
                    <a:p>
                      <a:r>
                        <a:rPr lang="en-US" sz="800" b="1" dirty="0" smtClean="0"/>
                        <a:t>Adults, Children over 2 years</a:t>
                      </a:r>
                      <a:endParaRPr lang="en-US" sz="8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smtClean="0"/>
                        <a:t>Under 2 years</a:t>
                      </a:r>
                      <a:endParaRPr lang="en-US" sz="800"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800" dirty="0" smtClean="0"/>
                        <a:t>Oriented</a:t>
                      </a:r>
                      <a:r>
                        <a:rPr lang="en-US" sz="800" baseline="0" dirty="0" smtClean="0"/>
                        <a:t> and converses</a:t>
                      </a:r>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5</a:t>
                      </a:r>
                      <a:endParaRPr lang="en-US" sz="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Coos or babbles (developmentally appropriate)</a:t>
                      </a:r>
                      <a:endParaRPr lang="en-US" sz="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800" dirty="0" smtClean="0"/>
                        <a:t>Confused, but able to answer questions</a:t>
                      </a:r>
                      <a:endParaRPr lang="en-US" sz="800" dirty="0"/>
                    </a:p>
                  </a:txBody>
                  <a:tcPr>
                    <a:lnT w="12700" cap="flat" cmpd="sng" algn="ctr">
                      <a:solidFill>
                        <a:schemeClr val="tx1"/>
                      </a:solidFill>
                      <a:prstDash val="solid"/>
                      <a:round/>
                      <a:headEnd type="none" w="med" len="med"/>
                      <a:tailEnd type="none" w="med" len="med"/>
                    </a:lnT>
                  </a:tcPr>
                </a:tc>
                <a:tc>
                  <a:txBody>
                    <a:bodyPr/>
                    <a:lstStyle/>
                    <a:p>
                      <a:pPr algn="ctr"/>
                      <a:r>
                        <a:rPr lang="en-US" sz="800" dirty="0" smtClean="0"/>
                        <a:t>4</a:t>
                      </a:r>
                      <a:endParaRPr lang="en-US" sz="800" dirty="0"/>
                    </a:p>
                  </a:txBody>
                  <a:tcPr>
                    <a:lnT w="12700" cap="flat" cmpd="sng" algn="ctr">
                      <a:solidFill>
                        <a:schemeClr val="tx1"/>
                      </a:solidFill>
                      <a:prstDash val="solid"/>
                      <a:round/>
                      <a:headEnd type="none" w="med" len="med"/>
                      <a:tailEnd type="none" w="med" len="med"/>
                    </a:lnT>
                  </a:tcPr>
                </a:tc>
                <a:tc>
                  <a:txBody>
                    <a:bodyPr/>
                    <a:lstStyle/>
                    <a:p>
                      <a:r>
                        <a:rPr lang="en-US" sz="800" dirty="0" smtClean="0"/>
                        <a:t>Is irritable and continually cries</a:t>
                      </a:r>
                      <a:endParaRPr lang="en-US" sz="800" dirty="0"/>
                    </a:p>
                  </a:txBody>
                  <a:tcPr>
                    <a:lnT w="12700" cap="flat" cmpd="sng" algn="ctr">
                      <a:solidFill>
                        <a:schemeClr val="tx1"/>
                      </a:solidFill>
                      <a:prstDash val="solid"/>
                      <a:round/>
                      <a:headEnd type="none" w="med" len="med"/>
                      <a:tailEnd type="none" w="med" len="med"/>
                    </a:lnT>
                  </a:tcPr>
                </a:tc>
              </a:tr>
              <a:tr h="254042">
                <a:tc>
                  <a:txBody>
                    <a:bodyPr/>
                    <a:lstStyle/>
                    <a:p>
                      <a:r>
                        <a:rPr lang="en-US" sz="800" dirty="0" smtClean="0"/>
                        <a:t>Inappropriate</a:t>
                      </a:r>
                      <a:r>
                        <a:rPr lang="en-US" sz="800" baseline="0" dirty="0" smtClean="0"/>
                        <a:t> responses, words are discernable</a:t>
                      </a:r>
                      <a:endParaRPr lang="en-US" sz="800" dirty="0"/>
                    </a:p>
                  </a:txBody>
                  <a:tcPr/>
                </a:tc>
                <a:tc>
                  <a:txBody>
                    <a:bodyPr/>
                    <a:lstStyle/>
                    <a:p>
                      <a:pPr algn="ctr"/>
                      <a:r>
                        <a:rPr lang="en-US" sz="800" dirty="0" smtClean="0"/>
                        <a:t>3</a:t>
                      </a:r>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Cries to pain</a:t>
                      </a:r>
                    </a:p>
                  </a:txBody>
                  <a:tcPr/>
                </a:tc>
              </a:tr>
              <a:tr h="0">
                <a:tc>
                  <a:txBody>
                    <a:bodyPr/>
                    <a:lstStyle/>
                    <a:p>
                      <a:r>
                        <a:rPr lang="en-US" sz="800" dirty="0" smtClean="0"/>
                        <a:t>Incomprehensible</a:t>
                      </a:r>
                      <a:r>
                        <a:rPr lang="en-US" sz="800" baseline="0" dirty="0" smtClean="0"/>
                        <a:t> speech/sounds</a:t>
                      </a:r>
                      <a:endParaRPr lang="en-US" sz="800" dirty="0"/>
                    </a:p>
                  </a:txBody>
                  <a:tcPr/>
                </a:tc>
                <a:tc>
                  <a:txBody>
                    <a:bodyPr/>
                    <a:lstStyle/>
                    <a:p>
                      <a:pPr algn="ctr"/>
                      <a:r>
                        <a:rPr lang="en-US" sz="800" dirty="0" smtClean="0"/>
                        <a:t>2</a:t>
                      </a:r>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Moans</a:t>
                      </a:r>
                      <a:r>
                        <a:rPr lang="en-US" sz="800" baseline="0" dirty="0" smtClean="0"/>
                        <a:t> to pain</a:t>
                      </a:r>
                      <a:endParaRPr lang="en-US" sz="800" dirty="0" smtClean="0"/>
                    </a:p>
                  </a:txBody>
                  <a:tcPr/>
                </a:tc>
              </a:tr>
              <a:tr h="0">
                <a:tc>
                  <a:txBody>
                    <a:bodyPr/>
                    <a:lstStyle/>
                    <a:p>
                      <a:r>
                        <a:rPr lang="en-US" sz="800" dirty="0" smtClean="0"/>
                        <a:t>No verbal response</a:t>
                      </a:r>
                      <a:endParaRPr lang="en-US" sz="800" dirty="0"/>
                    </a:p>
                  </a:txBody>
                  <a:tcPr/>
                </a:tc>
                <a:tc>
                  <a:txBody>
                    <a:bodyPr/>
                    <a:lstStyle/>
                    <a:p>
                      <a:pPr algn="ctr"/>
                      <a:r>
                        <a:rPr lang="en-US" sz="800" dirty="0" smtClean="0"/>
                        <a:t>1</a:t>
                      </a:r>
                      <a:endParaRPr lang="en-US" sz="800" dirty="0"/>
                    </a:p>
                  </a:txBody>
                  <a:tcPr/>
                </a:tc>
                <a:tc>
                  <a:txBody>
                    <a:bodyPr/>
                    <a:lstStyle/>
                    <a:p>
                      <a:r>
                        <a:rPr lang="en-US" sz="800" dirty="0" smtClean="0"/>
                        <a:t>No verbal response</a:t>
                      </a:r>
                      <a:endParaRPr lang="en-US" sz="800" dirty="0"/>
                    </a:p>
                  </a:txBody>
                  <a:tcPr/>
                </a:tc>
              </a:tr>
              <a:tr h="0">
                <a:tc gridSpan="3">
                  <a:txBody>
                    <a:bodyPr/>
                    <a:lstStyle/>
                    <a:p>
                      <a:pPr algn="ctr"/>
                      <a:r>
                        <a:rPr lang="en-US" sz="1000" b="1" dirty="0" smtClean="0"/>
                        <a:t>Motor</a:t>
                      </a:r>
                      <a:r>
                        <a:rPr lang="en-US" sz="1000" b="1" baseline="0" dirty="0" smtClean="0"/>
                        <a:t> Response</a:t>
                      </a:r>
                      <a:endParaRPr lang="en-US" sz="1000" b="1" dirty="0"/>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176773">
                <a:tc>
                  <a:txBody>
                    <a:bodyPr/>
                    <a:lstStyle/>
                    <a:p>
                      <a:r>
                        <a:rPr lang="en-US" sz="800" b="1" dirty="0" smtClean="0"/>
                        <a:t>Adults, Children over</a:t>
                      </a:r>
                      <a:r>
                        <a:rPr lang="en-US" sz="800" b="1" baseline="0" dirty="0" smtClean="0"/>
                        <a:t> 2 years</a:t>
                      </a:r>
                      <a:endParaRPr lang="en-US" sz="8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1" dirty="0" smtClean="0"/>
                        <a:t>Under</a:t>
                      </a:r>
                      <a:r>
                        <a:rPr lang="en-US" sz="800" b="1" baseline="0" dirty="0" smtClean="0"/>
                        <a:t> 2 years</a:t>
                      </a:r>
                      <a:endParaRPr lang="en-US" sz="800"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800" dirty="0" smtClean="0"/>
                        <a:t>Obeys commands</a:t>
                      </a:r>
                      <a:r>
                        <a:rPr lang="en-US" sz="800" baseline="0" dirty="0" smtClean="0"/>
                        <a:t> for movement</a:t>
                      </a:r>
                      <a:endParaRPr lang="en-US" sz="800" dirty="0"/>
                    </a:p>
                  </a:txBody>
                  <a:tcPr>
                    <a:lnT w="12700" cap="flat" cmpd="sng" algn="ctr">
                      <a:solidFill>
                        <a:schemeClr val="tx1"/>
                      </a:solidFill>
                      <a:prstDash val="solid"/>
                      <a:round/>
                      <a:headEnd type="none" w="med" len="med"/>
                      <a:tailEnd type="none" w="med" len="med"/>
                    </a:lnT>
                  </a:tcPr>
                </a:tc>
                <a:tc>
                  <a:txBody>
                    <a:bodyPr/>
                    <a:lstStyle/>
                    <a:p>
                      <a:pPr algn="ctr"/>
                      <a:r>
                        <a:rPr lang="en-US" sz="800" dirty="0" smtClean="0"/>
                        <a:t>6</a:t>
                      </a:r>
                      <a:endParaRPr lang="en-US" sz="800" dirty="0"/>
                    </a:p>
                  </a:txBody>
                  <a:tcPr>
                    <a:lnT w="12700" cap="flat" cmpd="sng" algn="ctr">
                      <a:solidFill>
                        <a:schemeClr val="tx1"/>
                      </a:solidFill>
                      <a:prstDash val="solid"/>
                      <a:round/>
                      <a:headEnd type="none" w="med" len="med"/>
                      <a:tailEnd type="none" w="med" len="med"/>
                    </a:lnT>
                  </a:tcPr>
                </a:tc>
                <a:tc>
                  <a:txBody>
                    <a:bodyPr/>
                    <a:lstStyle/>
                    <a:p>
                      <a:r>
                        <a:rPr lang="en-US" sz="800" dirty="0" smtClean="0"/>
                        <a:t>Moves spontaneously or purposefully</a:t>
                      </a:r>
                      <a:endParaRPr lang="en-US" sz="800" dirty="0"/>
                    </a:p>
                  </a:txBody>
                  <a:tcPr>
                    <a:lnT w="12700" cap="flat" cmpd="sng" algn="ctr">
                      <a:solidFill>
                        <a:schemeClr val="tx1"/>
                      </a:solidFill>
                      <a:prstDash val="solid"/>
                      <a:round/>
                      <a:headEnd type="none" w="med" len="med"/>
                      <a:tailEnd type="none" w="med" len="med"/>
                    </a:lnT>
                  </a:tcPr>
                </a:tc>
              </a:tr>
              <a:tr h="0">
                <a:tc>
                  <a:txBody>
                    <a:bodyPr/>
                    <a:lstStyle/>
                    <a:p>
                      <a:r>
                        <a:rPr lang="en-US" sz="800" dirty="0" smtClean="0"/>
                        <a:t>Purposeful movement to painful stimulus</a:t>
                      </a:r>
                      <a:endParaRPr lang="en-US" sz="800" dirty="0"/>
                    </a:p>
                  </a:txBody>
                  <a:tcPr/>
                </a:tc>
                <a:tc>
                  <a:txBody>
                    <a:bodyPr/>
                    <a:lstStyle/>
                    <a:p>
                      <a:pPr algn="ctr"/>
                      <a:r>
                        <a:rPr lang="en-US" sz="800" dirty="0" smtClean="0"/>
                        <a:t>5</a:t>
                      </a:r>
                      <a:endParaRPr lang="en-US" sz="800" dirty="0"/>
                    </a:p>
                  </a:txBody>
                  <a:tcPr/>
                </a:tc>
                <a:tc>
                  <a:txBody>
                    <a:bodyPr/>
                    <a:lstStyle/>
                    <a:p>
                      <a:r>
                        <a:rPr lang="en-US" sz="800" dirty="0" smtClean="0"/>
                        <a:t>Withdraws from touch</a:t>
                      </a:r>
                      <a:endParaRPr lang="en-US" sz="800" dirty="0"/>
                    </a:p>
                  </a:txBody>
                  <a:tcPr/>
                </a:tc>
              </a:tr>
              <a:tr h="0">
                <a:tc>
                  <a:txBody>
                    <a:bodyPr/>
                    <a:lstStyle/>
                    <a:p>
                      <a:r>
                        <a:rPr lang="en-US" sz="800" dirty="0" smtClean="0"/>
                        <a:t>Withdraws from pain</a:t>
                      </a:r>
                      <a:endParaRPr lang="en-US" sz="800" dirty="0"/>
                    </a:p>
                  </a:txBody>
                  <a:tcPr/>
                </a:tc>
                <a:tc>
                  <a:txBody>
                    <a:bodyPr/>
                    <a:lstStyle/>
                    <a:p>
                      <a:pPr algn="ctr"/>
                      <a:r>
                        <a:rPr lang="en-US" sz="800" dirty="0" smtClean="0"/>
                        <a:t>4</a:t>
                      </a:r>
                      <a:endParaRPr lang="en-US" sz="800" dirty="0"/>
                    </a:p>
                  </a:txBody>
                  <a:tcPr/>
                </a:tc>
                <a:tc>
                  <a:txBody>
                    <a:bodyPr/>
                    <a:lstStyle/>
                    <a:p>
                      <a:r>
                        <a:rPr lang="en-US" sz="800" dirty="0" smtClean="0"/>
                        <a:t>Withdraws from pain</a:t>
                      </a:r>
                      <a:endParaRPr lang="en-US" sz="800" dirty="0"/>
                    </a:p>
                  </a:txBody>
                  <a:tcPr/>
                </a:tc>
              </a:tr>
              <a:tr h="0">
                <a:tc>
                  <a:txBody>
                    <a:bodyPr/>
                    <a:lstStyle/>
                    <a:p>
                      <a:r>
                        <a:rPr lang="en-US" sz="800" dirty="0" smtClean="0"/>
                        <a:t>Abnormal</a:t>
                      </a:r>
                      <a:r>
                        <a:rPr lang="en-US" sz="800" baseline="0" dirty="0" smtClean="0"/>
                        <a:t> (spastic) flexion; decorticate posture</a:t>
                      </a:r>
                      <a:endParaRPr lang="en-US" sz="800" dirty="0"/>
                    </a:p>
                  </a:txBody>
                  <a:tcPr/>
                </a:tc>
                <a:tc>
                  <a:txBody>
                    <a:bodyPr/>
                    <a:lstStyle/>
                    <a:p>
                      <a:pPr algn="ctr"/>
                      <a:r>
                        <a:rPr lang="en-US" sz="800" dirty="0" smtClean="0"/>
                        <a:t>3</a:t>
                      </a:r>
                      <a:endParaRPr lang="en-US" sz="800" dirty="0"/>
                    </a:p>
                  </a:txBody>
                  <a:tcPr/>
                </a:tc>
                <a:tc>
                  <a:txBody>
                    <a:bodyPr/>
                    <a:lstStyle/>
                    <a:p>
                      <a:r>
                        <a:rPr lang="en-US" sz="800" dirty="0" smtClean="0"/>
                        <a:t>Abnormal flexion to pain for an infant;</a:t>
                      </a:r>
                      <a:r>
                        <a:rPr lang="en-US" sz="800" baseline="0" dirty="0" smtClean="0"/>
                        <a:t> decorticate posture</a:t>
                      </a:r>
                      <a:endParaRPr lang="en-US" sz="800" dirty="0"/>
                    </a:p>
                  </a:txBody>
                  <a:tcPr/>
                </a:tc>
              </a:tr>
              <a:tr h="0">
                <a:tc>
                  <a:txBody>
                    <a:bodyPr/>
                    <a:lstStyle/>
                    <a:p>
                      <a:r>
                        <a:rPr lang="en-US" sz="800" dirty="0" smtClean="0"/>
                        <a:t>Extensor</a:t>
                      </a:r>
                      <a:r>
                        <a:rPr lang="en-US" sz="800" baseline="0" dirty="0" smtClean="0"/>
                        <a:t> (rigid) response; </a:t>
                      </a:r>
                      <a:r>
                        <a:rPr lang="en-US" sz="800" baseline="0" dirty="0" err="1" smtClean="0"/>
                        <a:t>decerebrate</a:t>
                      </a:r>
                      <a:r>
                        <a:rPr lang="en-US" sz="800" baseline="0" dirty="0" smtClean="0"/>
                        <a:t> posture</a:t>
                      </a:r>
                      <a:endParaRPr lang="en-US" sz="800" dirty="0"/>
                    </a:p>
                  </a:txBody>
                  <a:tcPr/>
                </a:tc>
                <a:tc>
                  <a:txBody>
                    <a:bodyPr/>
                    <a:lstStyle/>
                    <a:p>
                      <a:pPr algn="ctr"/>
                      <a:r>
                        <a:rPr lang="en-US" sz="800" dirty="0" smtClean="0"/>
                        <a:t>2</a:t>
                      </a:r>
                      <a:endParaRPr lang="en-US" sz="800" dirty="0"/>
                    </a:p>
                  </a:txBody>
                  <a:tcPr/>
                </a:tc>
                <a:tc>
                  <a:txBody>
                    <a:bodyPr/>
                    <a:lstStyle/>
                    <a:p>
                      <a:r>
                        <a:rPr lang="en-US" sz="800" dirty="0" smtClean="0"/>
                        <a:t>Extension to pain; </a:t>
                      </a:r>
                      <a:r>
                        <a:rPr lang="en-US" sz="800" dirty="0" err="1" smtClean="0"/>
                        <a:t>decerebrate</a:t>
                      </a:r>
                      <a:r>
                        <a:rPr lang="en-US" sz="800" dirty="0" smtClean="0"/>
                        <a:t> posture</a:t>
                      </a:r>
                      <a:endParaRPr lang="en-US" sz="800" dirty="0"/>
                    </a:p>
                  </a:txBody>
                  <a:tcPr/>
                </a:tc>
              </a:tr>
              <a:tr h="0">
                <a:tc>
                  <a:txBody>
                    <a:bodyPr/>
                    <a:lstStyle/>
                    <a:p>
                      <a:r>
                        <a:rPr lang="en-US" sz="800" dirty="0" smtClean="0"/>
                        <a:t>No motor response</a:t>
                      </a:r>
                      <a:endParaRPr lang="en-US" sz="800" dirty="0"/>
                    </a:p>
                  </a:txBody>
                  <a:tcPr/>
                </a:tc>
                <a:tc>
                  <a:txBody>
                    <a:bodyPr/>
                    <a:lstStyle/>
                    <a:p>
                      <a:pPr algn="ctr"/>
                      <a:r>
                        <a:rPr lang="en-US" sz="800" dirty="0" smtClean="0"/>
                        <a:t>1</a:t>
                      </a:r>
                      <a:endParaRPr lang="en-US" sz="800" dirty="0"/>
                    </a:p>
                  </a:txBody>
                  <a:tcPr/>
                </a:tc>
                <a:tc>
                  <a:txBody>
                    <a:bodyPr/>
                    <a:lstStyle/>
                    <a:p>
                      <a:r>
                        <a:rPr lang="en-US" sz="800" dirty="0" smtClean="0"/>
                        <a:t>No motor response</a:t>
                      </a:r>
                      <a:endParaRPr lang="en-US" sz="800" dirty="0"/>
                    </a:p>
                  </a:txBody>
                  <a:tcPr/>
                </a:tc>
              </a:tr>
            </a:tbl>
          </a:graphicData>
        </a:graphic>
      </p:graphicFrame>
      <p:sp>
        <p:nvSpPr>
          <p:cNvPr id="6" name="TextBox 5"/>
          <p:cNvSpPr txBox="1"/>
          <p:nvPr/>
        </p:nvSpPr>
        <p:spPr>
          <a:xfrm>
            <a:off x="3085310" y="131895"/>
            <a:ext cx="3029740" cy="369332"/>
          </a:xfrm>
          <a:prstGeom prst="rect">
            <a:avLst/>
          </a:prstGeom>
          <a:noFill/>
        </p:spPr>
        <p:txBody>
          <a:bodyPr wrap="none" rtlCol="0">
            <a:spAutoFit/>
          </a:bodyPr>
          <a:lstStyle/>
          <a:p>
            <a:r>
              <a:rPr lang="en-US" b="1" dirty="0" smtClean="0"/>
              <a:t>Pediatric Glasgow Coma Scale</a:t>
            </a:r>
            <a:endParaRPr lang="en-US" b="1" dirty="0"/>
          </a:p>
        </p:txBody>
      </p:sp>
      <p:pic>
        <p:nvPicPr>
          <p:cNvPr id="8" name="Picture 7"/>
          <p:cNvPicPr>
            <a:picLocks noChangeAspect="1"/>
          </p:cNvPicPr>
          <p:nvPr/>
        </p:nvPicPr>
        <p:blipFill rotWithShape="1">
          <a:blip r:embed="rId2"/>
          <a:srcRect l="4711" t="32871" r="62692" b="47037"/>
          <a:stretch/>
        </p:blipFill>
        <p:spPr>
          <a:xfrm>
            <a:off x="5853213" y="4979189"/>
            <a:ext cx="2980592" cy="1104538"/>
          </a:xfrm>
          <a:prstGeom prst="rect">
            <a:avLst/>
          </a:prstGeom>
        </p:spPr>
      </p:pic>
      <p:pic>
        <p:nvPicPr>
          <p:cNvPr id="9" name="Picture 8"/>
          <p:cNvPicPr>
            <a:picLocks noChangeAspect="1"/>
          </p:cNvPicPr>
          <p:nvPr/>
        </p:nvPicPr>
        <p:blipFill rotWithShape="1">
          <a:blip r:embed="rId2"/>
          <a:srcRect l="5191" t="54283" r="62692" b="23448"/>
          <a:stretch/>
        </p:blipFill>
        <p:spPr>
          <a:xfrm>
            <a:off x="5913740" y="3696593"/>
            <a:ext cx="2936776" cy="1224190"/>
          </a:xfrm>
          <a:prstGeom prst="rect">
            <a:avLst/>
          </a:prstGeom>
        </p:spPr>
      </p:pic>
      <p:pic>
        <p:nvPicPr>
          <p:cNvPr id="10" name="Picture 9"/>
          <p:cNvPicPr>
            <a:picLocks noChangeAspect="1"/>
          </p:cNvPicPr>
          <p:nvPr/>
        </p:nvPicPr>
        <p:blipFill rotWithShape="1">
          <a:blip r:embed="rId2"/>
          <a:srcRect l="4563" t="77586" r="73013" b="15516"/>
          <a:stretch/>
        </p:blipFill>
        <p:spPr>
          <a:xfrm>
            <a:off x="5925265" y="6202464"/>
            <a:ext cx="2050437" cy="379201"/>
          </a:xfrm>
          <a:prstGeom prst="rect">
            <a:avLst/>
          </a:prstGeom>
        </p:spPr>
      </p:pic>
      <p:sp>
        <p:nvSpPr>
          <p:cNvPr id="11" name="Rectangle 10"/>
          <p:cNvSpPr/>
          <p:nvPr/>
        </p:nvSpPr>
        <p:spPr>
          <a:xfrm>
            <a:off x="203097" y="5586910"/>
            <a:ext cx="5529488" cy="707886"/>
          </a:xfrm>
          <a:prstGeom prst="rect">
            <a:avLst/>
          </a:prstGeom>
        </p:spPr>
        <p:txBody>
          <a:bodyPr wrap="square">
            <a:spAutoFit/>
          </a:bodyPr>
          <a:lstStyle/>
          <a:p>
            <a:r>
              <a:rPr lang="en-US" sz="800" i="1" dirty="0" smtClean="0">
                <a:solidFill>
                  <a:srgbClr val="757575"/>
                </a:solidFill>
                <a:latin typeface="Noto Sans"/>
              </a:rPr>
              <a:t>References:</a:t>
            </a:r>
          </a:p>
          <a:p>
            <a:pPr>
              <a:buFont typeface="+mj-lt"/>
              <a:buAutoNum type="arabicPeriod"/>
            </a:pPr>
            <a:r>
              <a:rPr lang="en-US" sz="800" i="1" dirty="0" smtClean="0">
                <a:solidFill>
                  <a:srgbClr val="757575"/>
                </a:solidFill>
                <a:latin typeface="Noto Sans"/>
              </a:rPr>
              <a:t>Teasdale </a:t>
            </a:r>
            <a:r>
              <a:rPr lang="en-US" sz="800" i="1" dirty="0">
                <a:solidFill>
                  <a:srgbClr val="757575"/>
                </a:solidFill>
                <a:latin typeface="Noto Sans"/>
              </a:rPr>
              <a:t>G, </a:t>
            </a:r>
            <a:r>
              <a:rPr lang="en-US" sz="800" i="1" dirty="0" err="1">
                <a:solidFill>
                  <a:srgbClr val="757575"/>
                </a:solidFill>
                <a:latin typeface="Noto Sans"/>
              </a:rPr>
              <a:t>Jennett</a:t>
            </a:r>
            <a:r>
              <a:rPr lang="en-US" sz="800" i="1" dirty="0">
                <a:solidFill>
                  <a:srgbClr val="757575"/>
                </a:solidFill>
                <a:latin typeface="Noto Sans"/>
              </a:rPr>
              <a:t> B. Assessment of coma and impaired consciousness. A practical scale. Lancet 1974; 2:81.</a:t>
            </a:r>
          </a:p>
          <a:p>
            <a:pPr>
              <a:buFont typeface="+mj-lt"/>
              <a:buAutoNum type="arabicPeriod"/>
            </a:pPr>
            <a:r>
              <a:rPr lang="en-US" sz="800" i="1" dirty="0">
                <a:solidFill>
                  <a:srgbClr val="757575"/>
                </a:solidFill>
                <a:latin typeface="Noto Sans"/>
              </a:rPr>
              <a:t>Holmes JF, </a:t>
            </a:r>
            <a:r>
              <a:rPr lang="en-US" sz="800" i="1" dirty="0" err="1">
                <a:solidFill>
                  <a:srgbClr val="757575"/>
                </a:solidFill>
                <a:latin typeface="Noto Sans"/>
              </a:rPr>
              <a:t>Palchak</a:t>
            </a:r>
            <a:r>
              <a:rPr lang="en-US" sz="800" i="1" dirty="0">
                <a:solidFill>
                  <a:srgbClr val="757575"/>
                </a:solidFill>
                <a:latin typeface="Noto Sans"/>
              </a:rPr>
              <a:t> MJ, MacFarlane T, </a:t>
            </a:r>
            <a:r>
              <a:rPr lang="en-US" sz="800" i="1" dirty="0" err="1">
                <a:solidFill>
                  <a:srgbClr val="757575"/>
                </a:solidFill>
                <a:latin typeface="Noto Sans"/>
              </a:rPr>
              <a:t>Kuppermann</a:t>
            </a:r>
            <a:r>
              <a:rPr lang="en-US" sz="800" i="1" dirty="0">
                <a:solidFill>
                  <a:srgbClr val="757575"/>
                </a:solidFill>
                <a:latin typeface="Noto Sans"/>
              </a:rPr>
              <a:t> N. Performance of the pediatric Glasgow coma scale in children with blunt head trauma. </a:t>
            </a:r>
            <a:r>
              <a:rPr lang="en-US" sz="800" i="1" dirty="0" err="1">
                <a:solidFill>
                  <a:srgbClr val="757575"/>
                </a:solidFill>
                <a:latin typeface="Noto Sans"/>
              </a:rPr>
              <a:t>Acad</a:t>
            </a:r>
            <a:r>
              <a:rPr lang="en-US" sz="800" i="1" dirty="0">
                <a:solidFill>
                  <a:srgbClr val="757575"/>
                </a:solidFill>
                <a:latin typeface="Noto Sans"/>
              </a:rPr>
              <a:t> </a:t>
            </a:r>
            <a:r>
              <a:rPr lang="en-US" sz="800" i="1" dirty="0" err="1">
                <a:solidFill>
                  <a:srgbClr val="757575"/>
                </a:solidFill>
                <a:latin typeface="Noto Sans"/>
              </a:rPr>
              <a:t>Emerg</a:t>
            </a:r>
            <a:r>
              <a:rPr lang="en-US" sz="800" i="1" dirty="0">
                <a:solidFill>
                  <a:srgbClr val="757575"/>
                </a:solidFill>
                <a:latin typeface="Noto Sans"/>
              </a:rPr>
              <a:t> Med 2005; 12:814</a:t>
            </a:r>
            <a:r>
              <a:rPr lang="en-US" sz="800" i="1" dirty="0" smtClean="0">
                <a:solidFill>
                  <a:srgbClr val="757575"/>
                </a:solidFill>
                <a:latin typeface="Noto Sans"/>
              </a:rPr>
              <a:t>.</a:t>
            </a:r>
          </a:p>
          <a:p>
            <a:pPr>
              <a:buFont typeface="+mj-lt"/>
              <a:buAutoNum type="arabicPeriod"/>
            </a:pPr>
            <a:r>
              <a:rPr lang="en-US" sz="800" b="0" i="1" dirty="0" err="1" smtClean="0">
                <a:solidFill>
                  <a:srgbClr val="757575"/>
                </a:solidFill>
                <a:effectLst/>
                <a:latin typeface="Noto Sans"/>
              </a:rPr>
              <a:t>UpToDate</a:t>
            </a:r>
            <a:r>
              <a:rPr lang="en-US" sz="800" b="0" i="1" dirty="0" smtClean="0">
                <a:solidFill>
                  <a:srgbClr val="757575"/>
                </a:solidFill>
                <a:effectLst/>
                <a:latin typeface="Noto Sans"/>
              </a:rPr>
              <a:t>, Inc. </a:t>
            </a:r>
            <a:r>
              <a:rPr lang="en-US" sz="800" i="1" dirty="0" smtClean="0">
                <a:solidFill>
                  <a:srgbClr val="757575"/>
                </a:solidFill>
                <a:latin typeface="Noto Sans"/>
              </a:rPr>
              <a:t>2022. </a:t>
            </a:r>
            <a:r>
              <a:rPr lang="en-US" sz="800" i="1" dirty="0">
                <a:solidFill>
                  <a:srgbClr val="757575"/>
                </a:solidFill>
                <a:latin typeface="Noto Sans"/>
              </a:rPr>
              <a:t>https://www.uptodate.com/contents/image?imageKey=PEDS%2F59662</a:t>
            </a:r>
            <a:endParaRPr lang="en-US" sz="800" b="0" i="1" dirty="0">
              <a:solidFill>
                <a:srgbClr val="757575"/>
              </a:solidFill>
              <a:effectLst/>
              <a:latin typeface="Noto Sans"/>
            </a:endParaRPr>
          </a:p>
        </p:txBody>
      </p:sp>
      <p:sp>
        <p:nvSpPr>
          <p:cNvPr id="12" name="Rectangle 11"/>
          <p:cNvSpPr/>
          <p:nvPr/>
        </p:nvSpPr>
        <p:spPr>
          <a:xfrm>
            <a:off x="5766993" y="1028131"/>
            <a:ext cx="3153031" cy="2400657"/>
          </a:xfrm>
          <a:prstGeom prst="rect">
            <a:avLst/>
          </a:prstGeom>
        </p:spPr>
        <p:txBody>
          <a:bodyPr wrap="square">
            <a:spAutoFit/>
          </a:bodyPr>
          <a:lstStyle/>
          <a:p>
            <a:r>
              <a:rPr lang="en-US" sz="1000" dirty="0">
                <a:solidFill>
                  <a:srgbClr val="232323"/>
                </a:solidFill>
                <a:latin typeface="Noto Sans"/>
              </a:rPr>
              <a:t>The Glasgow Coma Scale (GCS) is scored between 3 and 15, with 3 being the worst and 15 the best. It is composed of 3 parameters: best eye response (E), best verbal response (V), and best motor response (M). </a:t>
            </a:r>
            <a:endParaRPr lang="en-US" sz="1000" dirty="0" smtClean="0">
              <a:solidFill>
                <a:srgbClr val="232323"/>
              </a:solidFill>
              <a:latin typeface="Noto Sans"/>
            </a:endParaRPr>
          </a:p>
          <a:p>
            <a:endParaRPr lang="en-US" sz="1000" dirty="0">
              <a:solidFill>
                <a:srgbClr val="232323"/>
              </a:solidFill>
              <a:latin typeface="Noto Sans"/>
            </a:endParaRPr>
          </a:p>
          <a:p>
            <a:r>
              <a:rPr lang="en-US" sz="1000" dirty="0" smtClean="0">
                <a:solidFill>
                  <a:srgbClr val="232323"/>
                </a:solidFill>
                <a:latin typeface="Noto Sans"/>
              </a:rPr>
              <a:t>The </a:t>
            </a:r>
            <a:r>
              <a:rPr lang="en-US" sz="1000" dirty="0">
                <a:solidFill>
                  <a:srgbClr val="232323"/>
                </a:solidFill>
                <a:latin typeface="Noto Sans"/>
              </a:rPr>
              <a:t>components of the GCS should be recorded individually; for example, E2V3M4 results in a GCS of 9. A score of 13 or higher correlates with mild brain injury, a score of 9 to 12 correlates with moderate injury, and a score of 8 or less represents severe brain injury. </a:t>
            </a:r>
            <a:endParaRPr lang="en-US" sz="1000" dirty="0" smtClean="0">
              <a:solidFill>
                <a:srgbClr val="232323"/>
              </a:solidFill>
              <a:latin typeface="Noto Sans"/>
            </a:endParaRPr>
          </a:p>
          <a:p>
            <a:endParaRPr lang="en-US" sz="1000" dirty="0">
              <a:solidFill>
                <a:srgbClr val="232323"/>
              </a:solidFill>
              <a:latin typeface="Noto Sans"/>
            </a:endParaRPr>
          </a:p>
          <a:p>
            <a:r>
              <a:rPr lang="en-US" sz="1000" dirty="0" smtClean="0">
                <a:solidFill>
                  <a:srgbClr val="232323"/>
                </a:solidFill>
                <a:latin typeface="Noto Sans"/>
              </a:rPr>
              <a:t>The </a:t>
            </a:r>
            <a:r>
              <a:rPr lang="en-US" sz="1000" dirty="0">
                <a:solidFill>
                  <a:srgbClr val="232323"/>
                </a:solidFill>
                <a:latin typeface="Noto Sans"/>
              </a:rPr>
              <a:t>Pediatric Glasgow Coma Scale (PGCS) was validated in children 2 years of age or younger.</a:t>
            </a:r>
            <a:endParaRPr lang="en-US" sz="1000" dirty="0"/>
          </a:p>
        </p:txBody>
      </p:sp>
      <p:pic>
        <p:nvPicPr>
          <p:cNvPr id="13"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1373" y="6488668"/>
            <a:ext cx="496402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6"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179867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595447658"/>
              </p:ext>
            </p:extLst>
          </p:nvPr>
        </p:nvGraphicFramePr>
        <p:xfrm>
          <a:off x="140675" y="147892"/>
          <a:ext cx="9003325" cy="6481508"/>
        </p:xfrm>
        <a:graphic>
          <a:graphicData uri="http://schemas.openxmlformats.org/drawingml/2006/table">
            <a:tbl>
              <a:tblPr firstRow="1" bandRow="1">
                <a:tableStyleId>{2D5ABB26-0587-4C30-8999-92F81FD0307C}</a:tableStyleId>
              </a:tblPr>
              <a:tblGrid>
                <a:gridCol w="3044347"/>
                <a:gridCol w="942730"/>
                <a:gridCol w="5016248"/>
              </a:tblGrid>
              <a:tr h="238800">
                <a:tc gridSpan="3">
                  <a:txBody>
                    <a:bodyPr/>
                    <a:lstStyle/>
                    <a:p>
                      <a:pPr algn="ctr"/>
                      <a:r>
                        <a:rPr lang="en-US" sz="1400" b="1" dirty="0" smtClean="0"/>
                        <a:t>Pediatric Blunt Head</a:t>
                      </a:r>
                      <a:r>
                        <a:rPr lang="en-US" sz="1400" b="1" baseline="0" dirty="0" smtClean="0"/>
                        <a:t> Injury Management:</a:t>
                      </a:r>
                    </a:p>
                    <a:p>
                      <a:pPr algn="ctr"/>
                      <a:r>
                        <a:rPr lang="en-US" sz="1400" b="1" baseline="0" dirty="0" smtClean="0"/>
                        <a:t>Imaging Recommendations</a:t>
                      </a:r>
                      <a:endParaRPr lang="en-US"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solidFill>
                      <a:schemeClr val="accent1">
                        <a:lumMod val="75000"/>
                      </a:schemeClr>
                    </a:solidFill>
                  </a:tcPr>
                </a:tc>
                <a:tc hMerge="1">
                  <a:txBody>
                    <a:bodyPr/>
                    <a:lstStyle/>
                    <a:p>
                      <a:endParaRPr lang="en-US" sz="1200" dirty="0"/>
                    </a:p>
                  </a:txBody>
                  <a:tcPr>
                    <a:solidFill>
                      <a:schemeClr val="accent1">
                        <a:lumMod val="75000"/>
                      </a:schemeClr>
                    </a:solidFill>
                  </a:tcPr>
                </a:tc>
              </a:tr>
              <a:tr h="238800">
                <a:tc>
                  <a:txBody>
                    <a:bodyPr/>
                    <a:lstStyle/>
                    <a:p>
                      <a:r>
                        <a:rPr lang="en-US" sz="1050" b="1" dirty="0" smtClean="0"/>
                        <a:t>Age &lt;</a:t>
                      </a:r>
                      <a:r>
                        <a:rPr lang="en-US" sz="1050" b="1" baseline="0" dirty="0" smtClean="0"/>
                        <a:t> 2 years</a:t>
                      </a:r>
                      <a:endParaRPr lang="en-US" sz="1050" b="1"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sz="105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sz="105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38800">
                <a:tc>
                  <a:txBody>
                    <a:bodyPr/>
                    <a:lstStyle/>
                    <a:p>
                      <a:r>
                        <a:rPr lang="en-US" sz="1050" dirty="0" smtClean="0"/>
                        <a:t>Any of the</a:t>
                      </a:r>
                      <a:r>
                        <a:rPr lang="en-US" sz="1050" baseline="0" dirty="0" smtClean="0"/>
                        <a:t> following present:</a:t>
                      </a:r>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Recommendations</a:t>
                      </a:r>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892">
                <a:tc>
                  <a:txBody>
                    <a:bodyPr/>
                    <a:lstStyle/>
                    <a:p>
                      <a:pPr marL="285750" indent="-285750">
                        <a:buFont typeface="Arial" panose="020B0604020202020204" pitchFamily="34" charset="0"/>
                        <a:buChar char="•"/>
                      </a:pPr>
                      <a:r>
                        <a:rPr lang="en-US" sz="1050" dirty="0" smtClean="0"/>
                        <a:t>GCS</a:t>
                      </a:r>
                      <a:r>
                        <a:rPr lang="en-US" sz="1050" baseline="0" dirty="0" smtClean="0"/>
                        <a:t> </a:t>
                      </a:r>
                      <a:r>
                        <a:rPr lang="en-US" sz="1050" u="sng" baseline="0" dirty="0" smtClean="0"/>
                        <a:t>&lt;</a:t>
                      </a:r>
                      <a:r>
                        <a:rPr lang="en-US" sz="1050" baseline="0" dirty="0" smtClean="0"/>
                        <a:t> 14</a:t>
                      </a:r>
                    </a:p>
                    <a:p>
                      <a:pPr marL="285750" indent="-285750">
                        <a:buFont typeface="Arial" panose="020B0604020202020204" pitchFamily="34" charset="0"/>
                        <a:buChar char="•"/>
                      </a:pPr>
                      <a:r>
                        <a:rPr lang="en-US" sz="1050" baseline="0" dirty="0" smtClean="0"/>
                        <a:t>Altered Mental Status</a:t>
                      </a:r>
                    </a:p>
                    <a:p>
                      <a:pPr marL="285750" indent="-285750">
                        <a:buFont typeface="Arial" panose="020B0604020202020204" pitchFamily="34" charset="0"/>
                        <a:buChar char="•"/>
                      </a:pPr>
                      <a:r>
                        <a:rPr lang="en-US" sz="1050" baseline="0" dirty="0" smtClean="0"/>
                        <a:t>Palpable Skull Fracture</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Obtain CT</a:t>
                      </a:r>
                    </a:p>
                    <a:p>
                      <a:r>
                        <a:rPr lang="en-US" sz="1050" dirty="0" smtClean="0"/>
                        <a:t>-risk</a:t>
                      </a:r>
                      <a:r>
                        <a:rPr lang="en-US" sz="1050" baseline="0" dirty="0" smtClean="0"/>
                        <a:t> for </a:t>
                      </a:r>
                      <a:r>
                        <a:rPr lang="en-US" sz="1050" baseline="0" dirty="0" err="1" smtClean="0"/>
                        <a:t>ciTBI</a:t>
                      </a:r>
                      <a:r>
                        <a:rPr lang="en-US" sz="1050" baseline="0" dirty="0" smtClean="0"/>
                        <a:t>* = 4.4%</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4521">
                <a:tc>
                  <a:txBody>
                    <a:bodyPr/>
                    <a:lstStyle/>
                    <a:p>
                      <a:pPr marL="285750" indent="-285750">
                        <a:buFont typeface="Arial" panose="020B0604020202020204" pitchFamily="34" charset="0"/>
                        <a:buChar char="•"/>
                      </a:pPr>
                      <a:r>
                        <a:rPr lang="en-US" sz="1050" dirty="0" smtClean="0"/>
                        <a:t>Occipital,</a:t>
                      </a:r>
                      <a:r>
                        <a:rPr lang="en-US" sz="1050" baseline="0" dirty="0" smtClean="0"/>
                        <a:t> parietal, or temporal</a:t>
                      </a:r>
                      <a:r>
                        <a:rPr lang="en-US" sz="1050" dirty="0" smtClean="0"/>
                        <a:t> hematoma</a:t>
                      </a:r>
                    </a:p>
                    <a:p>
                      <a:pPr marL="285750" indent="-285750">
                        <a:buFont typeface="Arial" panose="020B0604020202020204" pitchFamily="34" charset="0"/>
                        <a:buChar char="•"/>
                      </a:pPr>
                      <a:r>
                        <a:rPr lang="en-US" sz="1050" dirty="0" smtClean="0"/>
                        <a:t>Loss</a:t>
                      </a:r>
                      <a:r>
                        <a:rPr lang="en-US" sz="1050" baseline="0" dirty="0" smtClean="0"/>
                        <a:t> of consciousness &gt; 5 seconds</a:t>
                      </a:r>
                    </a:p>
                    <a:p>
                      <a:pPr marL="285750" indent="-285750">
                        <a:buFont typeface="Arial" panose="020B0604020202020204" pitchFamily="34" charset="0"/>
                        <a:buChar char="•"/>
                      </a:pPr>
                      <a:r>
                        <a:rPr lang="en-US" sz="1050" baseline="0" dirty="0" smtClean="0"/>
                        <a:t>Severe mechanism**</a:t>
                      </a:r>
                    </a:p>
                    <a:p>
                      <a:pPr marL="285750" indent="-285750">
                        <a:buFont typeface="Arial" panose="020B0604020202020204" pitchFamily="34" charset="0"/>
                        <a:buChar char="•"/>
                      </a:pPr>
                      <a:r>
                        <a:rPr lang="en-US" sz="1050" baseline="0" dirty="0" smtClean="0"/>
                        <a:t>Not acting normally per parent</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Observation vs CT</a:t>
                      </a:r>
                    </a:p>
                    <a:p>
                      <a:r>
                        <a:rPr lang="en-US" sz="1050" dirty="0" smtClean="0"/>
                        <a:t>-risk of </a:t>
                      </a:r>
                      <a:r>
                        <a:rPr lang="en-US" sz="1050" dirty="0" err="1" smtClean="0"/>
                        <a:t>ciTBI</a:t>
                      </a:r>
                      <a:r>
                        <a:rPr lang="en-US" sz="1050" dirty="0" smtClean="0"/>
                        <a:t>* = 0.9%</a:t>
                      </a:r>
                    </a:p>
                    <a:p>
                      <a:r>
                        <a:rPr lang="en-US" sz="1050" dirty="0" smtClean="0"/>
                        <a:t>-consider</a:t>
                      </a:r>
                      <a:r>
                        <a:rPr lang="en-US" sz="1050" baseline="0" dirty="0" smtClean="0"/>
                        <a:t> CT based on your experience, multiple vs. isolated findings, worsening symptoms after period of observation, age &lt; 3 months, concerns for non-accidental trauma, or parental preference. </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090">
                <a:tc>
                  <a:txBody>
                    <a:bodyPr/>
                    <a:lstStyle/>
                    <a:p>
                      <a:pPr marL="0" indent="0">
                        <a:buFont typeface="Arial" panose="020B0604020202020204" pitchFamily="34" charset="0"/>
                        <a:buNone/>
                      </a:pPr>
                      <a:r>
                        <a:rPr lang="en-US" sz="1050" dirty="0" smtClean="0"/>
                        <a:t>None of these</a:t>
                      </a:r>
                      <a:r>
                        <a:rPr lang="en-US" sz="1050" baseline="0" dirty="0" smtClean="0"/>
                        <a:t> signs/symptoms</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No CT</a:t>
                      </a:r>
                    </a:p>
                    <a:p>
                      <a:r>
                        <a:rPr lang="en-US" sz="1050" dirty="0" smtClean="0"/>
                        <a:t>-risk of </a:t>
                      </a:r>
                      <a:r>
                        <a:rPr lang="en-US" sz="1050" dirty="0" err="1" smtClean="0"/>
                        <a:t>ciTBI</a:t>
                      </a:r>
                      <a:r>
                        <a:rPr lang="en-US" sz="1050" dirty="0" smtClean="0"/>
                        <a:t>* &lt;0.02% in children &lt; 2 years</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800">
                <a:tc>
                  <a:txBody>
                    <a:bodyPr/>
                    <a:lstStyle/>
                    <a:p>
                      <a:pPr marL="0" indent="0">
                        <a:buFont typeface="Arial" panose="020B0604020202020204" pitchFamily="34" charset="0"/>
                        <a:buNone/>
                      </a:pPr>
                      <a:r>
                        <a:rPr lang="en-US" sz="1050" b="1" dirty="0" smtClean="0"/>
                        <a:t>Age &gt;</a:t>
                      </a:r>
                      <a:r>
                        <a:rPr lang="en-US" sz="1050" b="1" baseline="0" dirty="0" smtClean="0"/>
                        <a:t> 2 years</a:t>
                      </a:r>
                      <a:endParaRPr lang="en-US" sz="1050" b="1"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sz="105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sz="105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38800">
                <a:tc>
                  <a:txBody>
                    <a:bodyPr/>
                    <a:lstStyle/>
                    <a:p>
                      <a:pPr marL="0" indent="0">
                        <a:buFont typeface="Arial" panose="020B0604020202020204" pitchFamily="34" charset="0"/>
                        <a:buNone/>
                      </a:pPr>
                      <a:r>
                        <a:rPr lang="en-US" sz="1050" dirty="0" smtClean="0"/>
                        <a:t>Any of the following present:</a:t>
                      </a:r>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Recommendations</a:t>
                      </a:r>
                      <a:endParaRPr lang="en-US" sz="105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727">
                <a:tc>
                  <a:txBody>
                    <a:bodyPr/>
                    <a:lstStyle/>
                    <a:p>
                      <a:pPr marL="285750" indent="-285750">
                        <a:buFont typeface="Arial" panose="020B0604020202020204" pitchFamily="34" charset="0"/>
                        <a:buChar char="•"/>
                      </a:pPr>
                      <a:r>
                        <a:rPr lang="en-US" sz="1050" dirty="0" smtClean="0"/>
                        <a:t>GCS </a:t>
                      </a:r>
                      <a:r>
                        <a:rPr lang="en-US" sz="1050" u="sng" dirty="0" smtClean="0"/>
                        <a:t>&lt;</a:t>
                      </a:r>
                      <a:r>
                        <a:rPr lang="en-US" sz="1050" baseline="0" dirty="0" smtClean="0"/>
                        <a:t> 14</a:t>
                      </a:r>
                    </a:p>
                    <a:p>
                      <a:pPr marL="285750" indent="-285750">
                        <a:buFont typeface="Arial" panose="020B0604020202020204" pitchFamily="34" charset="0"/>
                        <a:buChar char="•"/>
                      </a:pPr>
                      <a:r>
                        <a:rPr lang="en-US" sz="1050" baseline="0" dirty="0" smtClean="0"/>
                        <a:t>Altered mental status</a:t>
                      </a:r>
                    </a:p>
                    <a:p>
                      <a:pPr marL="285750" indent="-285750">
                        <a:buFont typeface="Arial" panose="020B0604020202020204" pitchFamily="34" charset="0"/>
                        <a:buChar char="•"/>
                      </a:pPr>
                      <a:r>
                        <a:rPr lang="en-US" sz="1050" baseline="0" dirty="0" smtClean="0"/>
                        <a:t>Signs of basilar skull fracture</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Obtain</a:t>
                      </a:r>
                      <a:r>
                        <a:rPr lang="en-US" sz="1050" baseline="0" dirty="0" smtClean="0"/>
                        <a:t> CT</a:t>
                      </a:r>
                    </a:p>
                    <a:p>
                      <a:r>
                        <a:rPr lang="en-US" sz="1050" baseline="0" dirty="0" smtClean="0"/>
                        <a:t>-risk for </a:t>
                      </a:r>
                      <a:r>
                        <a:rPr lang="en-US" sz="1050" baseline="0" dirty="0" err="1" smtClean="0"/>
                        <a:t>ciTBI</a:t>
                      </a:r>
                      <a:r>
                        <a:rPr lang="en-US" sz="1050" baseline="0" dirty="0" smtClean="0"/>
                        <a:t>* = 4.3%</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2107">
                <a:tc>
                  <a:txBody>
                    <a:bodyPr/>
                    <a:lstStyle/>
                    <a:p>
                      <a:pPr marL="285750" indent="-285750">
                        <a:buFont typeface="Arial" panose="020B0604020202020204" pitchFamily="34" charset="0"/>
                        <a:buChar char="•"/>
                      </a:pPr>
                      <a:r>
                        <a:rPr lang="en-US" sz="1050" dirty="0" smtClean="0"/>
                        <a:t>History</a:t>
                      </a:r>
                      <a:r>
                        <a:rPr lang="en-US" sz="1050" baseline="0" dirty="0" smtClean="0"/>
                        <a:t> of vomiting</a:t>
                      </a:r>
                    </a:p>
                    <a:p>
                      <a:pPr marL="285750" indent="-285750">
                        <a:buFont typeface="Arial" panose="020B0604020202020204" pitchFamily="34" charset="0"/>
                        <a:buChar char="•"/>
                      </a:pPr>
                      <a:r>
                        <a:rPr lang="en-US" sz="1050" baseline="0" dirty="0" smtClean="0"/>
                        <a:t>Any loss of consciousness</a:t>
                      </a:r>
                    </a:p>
                    <a:p>
                      <a:pPr marL="285750" indent="-285750">
                        <a:buFont typeface="Arial" panose="020B0604020202020204" pitchFamily="34" charset="0"/>
                        <a:buChar char="•"/>
                      </a:pPr>
                      <a:r>
                        <a:rPr lang="en-US" sz="1050" baseline="0" dirty="0" smtClean="0"/>
                        <a:t>Severe mechanism**</a:t>
                      </a:r>
                    </a:p>
                    <a:p>
                      <a:pPr marL="285750" indent="-285750">
                        <a:buFont typeface="Arial" panose="020B0604020202020204" pitchFamily="34" charset="0"/>
                        <a:buChar char="•"/>
                      </a:pPr>
                      <a:r>
                        <a:rPr lang="en-US" sz="1050" baseline="0" dirty="0" smtClean="0"/>
                        <a:t>Severe headache</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Observation</a:t>
                      </a:r>
                      <a:r>
                        <a:rPr lang="en-US" sz="1050" baseline="0" dirty="0" smtClean="0"/>
                        <a:t> vs CT</a:t>
                      </a:r>
                    </a:p>
                    <a:p>
                      <a:r>
                        <a:rPr lang="en-US" sz="1050" baseline="0" dirty="0" smtClean="0"/>
                        <a:t>-risk for </a:t>
                      </a:r>
                      <a:r>
                        <a:rPr lang="en-US" sz="1050" baseline="0" dirty="0" err="1" smtClean="0"/>
                        <a:t>ciTBI</a:t>
                      </a:r>
                      <a:r>
                        <a:rPr lang="en-US" sz="1050" baseline="0" dirty="0" smtClean="0"/>
                        <a:t>* = 0.9%</a:t>
                      </a:r>
                    </a:p>
                    <a:p>
                      <a:r>
                        <a:rPr lang="en-US" sz="1050" baseline="0" dirty="0" smtClean="0"/>
                        <a:t>-consider CT based on your experience, multiple vs. isolated findings, worsening symptoms after period of observation, age &lt;3 months, or parental preference</a:t>
                      </a:r>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41">
                <a:tc>
                  <a:txBody>
                    <a:bodyPr/>
                    <a:lstStyle/>
                    <a:p>
                      <a:pPr marL="0" indent="0">
                        <a:buFont typeface="Arial" panose="020B0604020202020204" pitchFamily="34" charset="0"/>
                        <a:buNone/>
                      </a:pPr>
                      <a:r>
                        <a:rPr lang="en-US" sz="1050" dirty="0" smtClean="0"/>
                        <a:t>None of these signs/symptoms</a:t>
                      </a:r>
                      <a:endParaRPr lang="en-US" sz="1050" dirty="0"/>
                    </a:p>
                  </a:txBody>
                  <a:tcPr anchor="ctr">
                    <a:lnT w="12700" cap="flat" cmpd="sng" algn="ctr">
                      <a:solidFill>
                        <a:schemeClr val="tx1"/>
                      </a:solidFill>
                      <a:prstDash val="solid"/>
                      <a:round/>
                      <a:headEnd type="none" w="med" len="med"/>
                      <a:tailEnd type="none" w="med" len="med"/>
                    </a:lnT>
                  </a:tcPr>
                </a:tc>
                <a:tc>
                  <a:txBody>
                    <a:bodyPr/>
                    <a:lstStyle/>
                    <a:p>
                      <a:endParaRPr lang="en-US" sz="1050" dirty="0"/>
                    </a:p>
                  </a:txBody>
                  <a:tcPr anchor="ctr">
                    <a:lnT w="12700" cap="flat" cmpd="sng" algn="ctr">
                      <a:solidFill>
                        <a:schemeClr val="tx1"/>
                      </a:solidFill>
                      <a:prstDash val="solid"/>
                      <a:round/>
                      <a:headEnd type="none" w="med" len="med"/>
                      <a:tailEnd type="none" w="med" len="med"/>
                    </a:lnT>
                  </a:tcPr>
                </a:tc>
                <a:tc>
                  <a:txBody>
                    <a:bodyPr/>
                    <a:lstStyle/>
                    <a:p>
                      <a:r>
                        <a:rPr lang="en-US" sz="1050" dirty="0" smtClean="0"/>
                        <a:t>No CT</a:t>
                      </a:r>
                    </a:p>
                    <a:p>
                      <a:r>
                        <a:rPr lang="en-US" sz="1050" dirty="0" smtClean="0"/>
                        <a:t>-risk</a:t>
                      </a:r>
                      <a:r>
                        <a:rPr lang="en-US" sz="1050" baseline="0" dirty="0" smtClean="0"/>
                        <a:t> of </a:t>
                      </a:r>
                      <a:r>
                        <a:rPr lang="en-US" sz="1050" baseline="0" dirty="0" err="1" smtClean="0"/>
                        <a:t>ciTBI</a:t>
                      </a:r>
                      <a:r>
                        <a:rPr lang="en-US" sz="1050" baseline="0" dirty="0" smtClean="0"/>
                        <a:t>* &lt;0.05% in children &gt;2 years</a:t>
                      </a:r>
                      <a:endParaRPr lang="en-US" sz="1050" dirty="0"/>
                    </a:p>
                  </a:txBody>
                  <a:tcPr anchor="ctr">
                    <a:lnT w="12700" cap="flat" cmpd="sng" algn="ctr">
                      <a:solidFill>
                        <a:schemeClr val="tx1"/>
                      </a:solidFill>
                      <a:prstDash val="solid"/>
                      <a:round/>
                      <a:headEnd type="none" w="med" len="med"/>
                      <a:tailEnd type="none" w="med" len="med"/>
                    </a:lnT>
                  </a:tcPr>
                </a:tc>
              </a:tr>
              <a:tr h="985635">
                <a:tc gridSpan="3">
                  <a:txBody>
                    <a:bodyPr/>
                    <a:lstStyle/>
                    <a:p>
                      <a:pPr marL="0" indent="0">
                        <a:buFont typeface="Arial" panose="020B0604020202020204" pitchFamily="34" charset="0"/>
                        <a:buNone/>
                      </a:pPr>
                      <a:r>
                        <a:rPr lang="en-US" sz="900" dirty="0" smtClean="0"/>
                        <a:t>*Clinically important</a:t>
                      </a:r>
                      <a:r>
                        <a:rPr lang="en-US" sz="900" baseline="0" dirty="0" smtClean="0"/>
                        <a:t> traumatic brain injury, defined as 1) death from TBI, 2) neurosurgical intervention, 3) intubation, 4) intubation &gt;24 hours, 5) Hospital admission &gt; 2 nights</a:t>
                      </a:r>
                      <a:endParaRPr lang="en-US" sz="900" dirty="0" smtClean="0"/>
                    </a:p>
                    <a:p>
                      <a:pPr marL="0" indent="0">
                        <a:buFont typeface="Arial" panose="020B0604020202020204" pitchFamily="34" charset="0"/>
                        <a:buNone/>
                      </a:pPr>
                      <a:r>
                        <a:rPr lang="en-US" sz="900" dirty="0" smtClean="0"/>
                        <a:t>**Severe mechanism</a:t>
                      </a:r>
                      <a:r>
                        <a:rPr lang="en-US" sz="900" baseline="0" dirty="0" smtClean="0"/>
                        <a:t>, defined as </a:t>
                      </a:r>
                      <a:r>
                        <a:rPr lang="en-US" sz="900" dirty="0" smtClean="0"/>
                        <a:t>MVC with</a:t>
                      </a:r>
                      <a:r>
                        <a:rPr lang="en-US" sz="900" baseline="0" dirty="0" smtClean="0"/>
                        <a:t> patient ejection, death of another passenger, rollover; pedestrian or bicyclist without helmet struck by motorized vehicle, fall &gt; 3 feet, for ages &lt;2 years, &gt; 5 feet ages &gt;2 years, head struck by high-impact object</a:t>
                      </a:r>
                    </a:p>
                    <a:p>
                      <a:pPr marL="0" indent="0">
                        <a:buFont typeface="Arial" panose="020B0604020202020204" pitchFamily="34" charset="0"/>
                        <a:buNone/>
                      </a:pPr>
                      <a:r>
                        <a:rPr lang="en-US" sz="900" baseline="0" dirty="0" smtClean="0"/>
                        <a:t>Note: These recommendations do not necessarily apply in cases of suspected physical child abuse. </a:t>
                      </a:r>
                    </a:p>
                    <a:p>
                      <a:pPr marL="0" indent="0">
                        <a:buFont typeface="Arial" panose="020B0604020202020204" pitchFamily="34" charset="0"/>
                        <a:buNone/>
                      </a:pPr>
                      <a:endParaRPr lang="en-US" sz="300" baseline="0" dirty="0" smtClean="0"/>
                    </a:p>
                    <a:p>
                      <a:pPr marL="0" indent="0">
                        <a:buFont typeface="Arial" panose="020B0604020202020204" pitchFamily="34" charset="0"/>
                        <a:buNone/>
                      </a:pPr>
                      <a:r>
                        <a:rPr lang="en-US" sz="900" baseline="0" dirty="0" smtClean="0"/>
                        <a:t>References: </a:t>
                      </a:r>
                    </a:p>
                    <a:p>
                      <a:pPr marL="171450" indent="-171450">
                        <a:buFont typeface="Arial" panose="020B0604020202020204" pitchFamily="34" charset="0"/>
                        <a:buChar char="•"/>
                      </a:pPr>
                      <a:r>
                        <a:rPr lang="en-US" sz="900" baseline="0" dirty="0" err="1" smtClean="0"/>
                        <a:t>Kuppermann</a:t>
                      </a:r>
                      <a:r>
                        <a:rPr lang="en-US" sz="900" baseline="0" dirty="0" smtClean="0"/>
                        <a:t> N, et al. Identification of children at very low risk of clinically important brain injuries after head trauma: a prospective cohort study. Lancet. 2009 Oct 3; 374 (9696):1160-70</a:t>
                      </a:r>
                    </a:p>
                    <a:p>
                      <a:pPr marL="171450" indent="-171450">
                        <a:buFont typeface="Arial" panose="020B0604020202020204" pitchFamily="34" charset="0"/>
                        <a:buChar char="•"/>
                      </a:pPr>
                      <a:r>
                        <a:rPr lang="en-US" sz="900" b="0" i="0" kern="1200" dirty="0" err="1" smtClean="0">
                          <a:solidFill>
                            <a:schemeClr val="tx1"/>
                          </a:solidFill>
                          <a:effectLst/>
                          <a:latin typeface="+mn-lt"/>
                          <a:ea typeface="+mn-ea"/>
                          <a:cs typeface="+mn-cs"/>
                        </a:rPr>
                        <a:t>Abid</a:t>
                      </a:r>
                      <a:r>
                        <a:rPr lang="en-US" sz="900" b="0" i="0" kern="1200" dirty="0" smtClean="0">
                          <a:solidFill>
                            <a:schemeClr val="tx1"/>
                          </a:solidFill>
                          <a:effectLst/>
                          <a:latin typeface="+mn-lt"/>
                          <a:ea typeface="+mn-ea"/>
                          <a:cs typeface="+mn-cs"/>
                        </a:rPr>
                        <a:t> Z, </a:t>
                      </a:r>
                      <a:r>
                        <a:rPr lang="en-US" sz="900" b="0" i="0" kern="1200" dirty="0" err="1" smtClean="0">
                          <a:solidFill>
                            <a:schemeClr val="tx1"/>
                          </a:solidFill>
                          <a:effectLst/>
                          <a:latin typeface="+mn-lt"/>
                          <a:ea typeface="+mn-ea"/>
                          <a:cs typeface="+mn-cs"/>
                        </a:rPr>
                        <a:t>Kuppermann</a:t>
                      </a:r>
                      <a:r>
                        <a:rPr lang="en-US" sz="900" b="0" i="0" kern="1200" dirty="0" smtClean="0">
                          <a:solidFill>
                            <a:schemeClr val="tx1"/>
                          </a:solidFill>
                          <a:effectLst/>
                          <a:latin typeface="+mn-lt"/>
                          <a:ea typeface="+mn-ea"/>
                          <a:cs typeface="+mn-cs"/>
                        </a:rPr>
                        <a:t> N, </a:t>
                      </a:r>
                      <a:r>
                        <a:rPr lang="en-US" sz="900" b="0" i="0" kern="1200" dirty="0" err="1" smtClean="0">
                          <a:solidFill>
                            <a:schemeClr val="tx1"/>
                          </a:solidFill>
                          <a:effectLst/>
                          <a:latin typeface="+mn-lt"/>
                          <a:ea typeface="+mn-ea"/>
                          <a:cs typeface="+mn-cs"/>
                        </a:rPr>
                        <a:t>Tancredi</a:t>
                      </a:r>
                      <a:r>
                        <a:rPr lang="en-US" sz="900" b="0" i="0" kern="1200" dirty="0" smtClean="0">
                          <a:solidFill>
                            <a:schemeClr val="tx1"/>
                          </a:solidFill>
                          <a:effectLst/>
                          <a:latin typeface="+mn-lt"/>
                          <a:ea typeface="+mn-ea"/>
                          <a:cs typeface="+mn-cs"/>
                        </a:rPr>
                        <a:t> DJ, Dayan PS. Risk of Traumatic Brain Injuries in Infants Younger than 3 Months With Minor Blunt Head Trauma. Ann </a:t>
                      </a:r>
                      <a:r>
                        <a:rPr lang="en-US" sz="900" b="0" i="0" kern="1200" dirty="0" err="1" smtClean="0">
                          <a:solidFill>
                            <a:schemeClr val="tx1"/>
                          </a:solidFill>
                          <a:effectLst/>
                          <a:latin typeface="+mn-lt"/>
                          <a:ea typeface="+mn-ea"/>
                          <a:cs typeface="+mn-cs"/>
                        </a:rPr>
                        <a:t>Emerg</a:t>
                      </a:r>
                      <a:r>
                        <a:rPr lang="en-US" sz="900" b="0" i="0" kern="1200" dirty="0" smtClean="0">
                          <a:solidFill>
                            <a:schemeClr val="tx1"/>
                          </a:solidFill>
                          <a:effectLst/>
                          <a:latin typeface="+mn-lt"/>
                          <a:ea typeface="+mn-ea"/>
                          <a:cs typeface="+mn-cs"/>
                        </a:rPr>
                        <a:t> Med. 2021 Sep;78(3):321-330.e1. </a:t>
                      </a:r>
                      <a:r>
                        <a:rPr lang="en-US" sz="900" b="0" i="0" kern="1200" dirty="0" err="1" smtClean="0">
                          <a:solidFill>
                            <a:schemeClr val="tx1"/>
                          </a:solidFill>
                          <a:effectLst/>
                          <a:latin typeface="+mn-lt"/>
                          <a:ea typeface="+mn-ea"/>
                          <a:cs typeface="+mn-cs"/>
                        </a:rPr>
                        <a:t>doi</a:t>
                      </a:r>
                      <a:r>
                        <a:rPr lang="en-US" sz="900" b="0" i="0" kern="1200" dirty="0" smtClean="0">
                          <a:solidFill>
                            <a:schemeClr val="tx1"/>
                          </a:solidFill>
                          <a:effectLst/>
                          <a:latin typeface="+mn-lt"/>
                          <a:ea typeface="+mn-ea"/>
                          <a:cs typeface="+mn-cs"/>
                        </a:rPr>
                        <a:t>: 10.1016/j.annemergmed.2021.04.015. </a:t>
                      </a:r>
                      <a:r>
                        <a:rPr lang="en-US" sz="900" b="0" i="0" kern="1200" dirty="0" err="1" smtClean="0">
                          <a:solidFill>
                            <a:schemeClr val="tx1"/>
                          </a:solidFill>
                          <a:effectLst/>
                          <a:latin typeface="+mn-lt"/>
                          <a:ea typeface="+mn-ea"/>
                          <a:cs typeface="+mn-cs"/>
                        </a:rPr>
                        <a:t>Epub</a:t>
                      </a:r>
                      <a:r>
                        <a:rPr lang="en-US" sz="900" b="0" i="0" kern="1200" dirty="0" smtClean="0">
                          <a:solidFill>
                            <a:schemeClr val="tx1"/>
                          </a:solidFill>
                          <a:effectLst/>
                          <a:latin typeface="+mn-lt"/>
                          <a:ea typeface="+mn-ea"/>
                          <a:cs typeface="+mn-cs"/>
                        </a:rPr>
                        <a:t> 2021 Jun 17. PMID: 34148662.</a:t>
                      </a:r>
                      <a:endParaRPr lang="en-US" sz="900" dirty="0"/>
                    </a:p>
                  </a:txBody>
                  <a:tcPr anchor="ctr"/>
                </a:tc>
                <a:tc hMerge="1">
                  <a:txBody>
                    <a:bodyPr/>
                    <a:lstStyle/>
                    <a:p>
                      <a:endParaRPr lang="en-US" sz="1200" dirty="0"/>
                    </a:p>
                  </a:txBody>
                  <a:tcPr/>
                </a:tc>
                <a:tc hMerge="1">
                  <a:txBody>
                    <a:bodyPr/>
                    <a:lstStyle/>
                    <a:p>
                      <a:endParaRPr lang="en-US" sz="1200" dirty="0"/>
                    </a:p>
                  </a:txBody>
                  <a:tcPr/>
                </a:tc>
              </a:tr>
            </a:tbl>
          </a:graphicData>
        </a:graphic>
      </p:graphicFrame>
      <p:sp>
        <p:nvSpPr>
          <p:cNvPr id="20" name="Right Arrow 19"/>
          <p:cNvSpPr/>
          <p:nvPr/>
        </p:nvSpPr>
        <p:spPr>
          <a:xfrm>
            <a:off x="3488348" y="1315391"/>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488348" y="2721015"/>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488348" y="2059763"/>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488348" y="3675287"/>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488348" y="5107581"/>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488348" y="4391434"/>
            <a:ext cx="36195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B47B835-CFF4-4007-875F-3360DD681A9A}" type="slidenum">
              <a:rPr lang="en-US" smtClean="0"/>
              <a:t>6</a:t>
            </a:fld>
            <a:endParaRPr lang="en-US"/>
          </a:p>
        </p:txBody>
      </p:sp>
      <p:pic>
        <p:nvPicPr>
          <p:cNvPr id="11"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6586841"/>
            <a:ext cx="4944533"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3"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313120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617" y="881895"/>
            <a:ext cx="979845" cy="300082"/>
          </a:xfrm>
          <a:prstGeom prst="rect">
            <a:avLst/>
          </a:prstGeom>
          <a:noFill/>
          <a:ln w="3175">
            <a:solidFill>
              <a:schemeClr val="tx1"/>
            </a:solidFill>
          </a:ln>
        </p:spPr>
        <p:txBody>
          <a:bodyPr wrap="square" rtlCol="0">
            <a:spAutoFit/>
          </a:bodyPr>
          <a:lstStyle/>
          <a:p>
            <a:pPr algn="ctr"/>
            <a:r>
              <a:rPr lang="en-US" sz="1350" dirty="0">
                <a:solidFill>
                  <a:prstClr val="black"/>
                </a:solidFill>
              </a:rPr>
              <a:t>GCS 14-15</a:t>
            </a:r>
          </a:p>
        </p:txBody>
      </p:sp>
      <p:sp>
        <p:nvSpPr>
          <p:cNvPr id="7" name="TextBox 6"/>
          <p:cNvSpPr txBox="1"/>
          <p:nvPr/>
        </p:nvSpPr>
        <p:spPr>
          <a:xfrm>
            <a:off x="4058148" y="888180"/>
            <a:ext cx="878681" cy="300082"/>
          </a:xfrm>
          <a:prstGeom prst="rect">
            <a:avLst/>
          </a:prstGeom>
          <a:noFill/>
          <a:ln w="3175">
            <a:solidFill>
              <a:schemeClr val="tx1"/>
            </a:solidFill>
          </a:ln>
        </p:spPr>
        <p:txBody>
          <a:bodyPr wrap="square" rtlCol="0">
            <a:spAutoFit/>
          </a:bodyPr>
          <a:lstStyle/>
          <a:p>
            <a:pPr algn="ctr"/>
            <a:r>
              <a:rPr lang="en-US" sz="1350" dirty="0">
                <a:solidFill>
                  <a:prstClr val="black"/>
                </a:solidFill>
              </a:rPr>
              <a:t>GCS </a:t>
            </a:r>
            <a:r>
              <a:rPr lang="en-US" sz="1350" dirty="0" smtClean="0">
                <a:solidFill>
                  <a:prstClr val="black"/>
                </a:solidFill>
              </a:rPr>
              <a:t>3-13</a:t>
            </a:r>
            <a:endParaRPr lang="en-US" sz="1350" dirty="0">
              <a:solidFill>
                <a:prstClr val="black"/>
              </a:solidFill>
            </a:endParaRPr>
          </a:p>
        </p:txBody>
      </p:sp>
      <p:sp>
        <p:nvSpPr>
          <p:cNvPr id="9" name="TextBox 8"/>
          <p:cNvSpPr txBox="1"/>
          <p:nvPr/>
        </p:nvSpPr>
        <p:spPr>
          <a:xfrm>
            <a:off x="174184" y="1461757"/>
            <a:ext cx="2556712" cy="1742785"/>
          </a:xfrm>
          <a:prstGeom prst="rect">
            <a:avLst/>
          </a:prstGeom>
          <a:noFill/>
          <a:ln w="3175">
            <a:solidFill>
              <a:schemeClr val="tx1"/>
            </a:solidFill>
          </a:ln>
        </p:spPr>
        <p:txBody>
          <a:bodyPr wrap="square" rtlCol="0">
            <a:spAutoFit/>
          </a:bodyPr>
          <a:lstStyle/>
          <a:p>
            <a:r>
              <a:rPr lang="en-US" sz="825" dirty="0">
                <a:solidFill>
                  <a:prstClr val="black"/>
                </a:solidFill>
              </a:rPr>
              <a:t>History*</a:t>
            </a:r>
          </a:p>
          <a:p>
            <a:pPr marL="214313" indent="-214313">
              <a:buFont typeface="Arial" panose="020B0604020202020204" pitchFamily="34" charset="0"/>
              <a:buChar char="•"/>
            </a:pPr>
            <a:r>
              <a:rPr lang="en-US" sz="825" dirty="0">
                <a:solidFill>
                  <a:prstClr val="black"/>
                </a:solidFill>
              </a:rPr>
              <a:t>Child or </a:t>
            </a:r>
            <a:r>
              <a:rPr lang="en-US" sz="825" dirty="0" smtClean="0">
                <a:solidFill>
                  <a:prstClr val="black"/>
                </a:solidFill>
              </a:rPr>
              <a:t>parent </a:t>
            </a:r>
            <a:r>
              <a:rPr lang="en-US" sz="825" dirty="0">
                <a:solidFill>
                  <a:prstClr val="black"/>
                </a:solidFill>
              </a:rPr>
              <a:t>reports persistent neck pain, abnormal head posture, or difficulty with neck movement</a:t>
            </a:r>
          </a:p>
          <a:p>
            <a:pPr marL="214313" indent="-214313">
              <a:buFont typeface="Arial" panose="020B0604020202020204" pitchFamily="34" charset="0"/>
              <a:buChar char="•"/>
            </a:pPr>
            <a:r>
              <a:rPr lang="en-US" sz="825" dirty="0">
                <a:solidFill>
                  <a:prstClr val="black"/>
                </a:solidFill>
              </a:rPr>
              <a:t>History of focal sensory abnormality or motor deficit</a:t>
            </a:r>
          </a:p>
          <a:p>
            <a:r>
              <a:rPr lang="en-US" sz="825" dirty="0">
                <a:solidFill>
                  <a:prstClr val="black"/>
                </a:solidFill>
              </a:rPr>
              <a:t>Physical Exam</a:t>
            </a:r>
          </a:p>
          <a:p>
            <a:pPr marL="214313" indent="-214313">
              <a:buFont typeface="Arial" panose="020B0604020202020204" pitchFamily="34" charset="0"/>
              <a:buChar char="•"/>
            </a:pPr>
            <a:r>
              <a:rPr lang="en-US" sz="825" dirty="0">
                <a:solidFill>
                  <a:prstClr val="black"/>
                </a:solidFill>
              </a:rPr>
              <a:t>Torticollis/abnormal head position</a:t>
            </a:r>
          </a:p>
          <a:p>
            <a:pPr marL="214313" indent="-214313">
              <a:buFont typeface="Arial" panose="020B0604020202020204" pitchFamily="34" charset="0"/>
              <a:buChar char="•"/>
            </a:pPr>
            <a:r>
              <a:rPr lang="en-US" sz="825" dirty="0">
                <a:solidFill>
                  <a:prstClr val="black"/>
                </a:solidFill>
              </a:rPr>
              <a:t>Posterior midline neck tenderness</a:t>
            </a:r>
          </a:p>
          <a:p>
            <a:pPr marL="214313" indent="-214313">
              <a:buFont typeface="Arial" panose="020B0604020202020204" pitchFamily="34" charset="0"/>
              <a:buChar char="•"/>
            </a:pPr>
            <a:r>
              <a:rPr lang="en-US" sz="825" dirty="0">
                <a:solidFill>
                  <a:prstClr val="black"/>
                </a:solidFill>
              </a:rPr>
              <a:t>Limited cervical range of motion</a:t>
            </a:r>
          </a:p>
          <a:p>
            <a:pPr marL="214313" indent="-214313">
              <a:buFont typeface="Arial" panose="020B0604020202020204" pitchFamily="34" charset="0"/>
              <a:buChar char="•"/>
            </a:pPr>
            <a:r>
              <a:rPr lang="en-US" sz="825" dirty="0">
                <a:solidFill>
                  <a:prstClr val="black"/>
                </a:solidFill>
              </a:rPr>
              <a:t>Not able to maintain focus due to other injuries</a:t>
            </a:r>
          </a:p>
          <a:p>
            <a:pPr marL="214313" indent="-214313">
              <a:buFont typeface="Arial" panose="020B0604020202020204" pitchFamily="34" charset="0"/>
              <a:buChar char="•"/>
            </a:pPr>
            <a:r>
              <a:rPr lang="en-US" sz="825" dirty="0">
                <a:solidFill>
                  <a:prstClr val="black"/>
                </a:solidFill>
              </a:rPr>
              <a:t>Visible known substantial injury to chest, abdomen, or pelvis**</a:t>
            </a:r>
          </a:p>
        </p:txBody>
      </p:sp>
      <p:sp>
        <p:nvSpPr>
          <p:cNvPr id="10" name="TextBox 9"/>
          <p:cNvSpPr txBox="1"/>
          <p:nvPr/>
        </p:nvSpPr>
        <p:spPr>
          <a:xfrm>
            <a:off x="1" y="3260876"/>
            <a:ext cx="825867" cy="334835"/>
          </a:xfrm>
          <a:prstGeom prst="rect">
            <a:avLst/>
          </a:prstGeom>
          <a:noFill/>
        </p:spPr>
        <p:txBody>
          <a:bodyPr wrap="none" rtlCol="0">
            <a:spAutoFit/>
          </a:bodyPr>
          <a:lstStyle/>
          <a:p>
            <a:r>
              <a:rPr lang="en-US" sz="788" dirty="0">
                <a:solidFill>
                  <a:prstClr val="black"/>
                </a:solidFill>
              </a:rPr>
              <a:t>Answer “No” to</a:t>
            </a:r>
          </a:p>
          <a:p>
            <a:r>
              <a:rPr lang="en-US" sz="788" dirty="0">
                <a:solidFill>
                  <a:prstClr val="black"/>
                </a:solidFill>
              </a:rPr>
              <a:t>all of the above</a:t>
            </a:r>
          </a:p>
        </p:txBody>
      </p:sp>
      <p:sp>
        <p:nvSpPr>
          <p:cNvPr id="11" name="TextBox 10"/>
          <p:cNvSpPr txBox="1"/>
          <p:nvPr/>
        </p:nvSpPr>
        <p:spPr>
          <a:xfrm>
            <a:off x="1882942" y="3251191"/>
            <a:ext cx="867545" cy="334835"/>
          </a:xfrm>
          <a:prstGeom prst="rect">
            <a:avLst/>
          </a:prstGeom>
          <a:noFill/>
        </p:spPr>
        <p:txBody>
          <a:bodyPr wrap="none" rtlCol="0">
            <a:spAutoFit/>
          </a:bodyPr>
          <a:lstStyle/>
          <a:p>
            <a:r>
              <a:rPr lang="en-US" sz="788" dirty="0">
                <a:solidFill>
                  <a:prstClr val="black"/>
                </a:solidFill>
              </a:rPr>
              <a:t>Answer “Yes” to</a:t>
            </a:r>
          </a:p>
          <a:p>
            <a:r>
              <a:rPr lang="en-US" sz="788" dirty="0">
                <a:solidFill>
                  <a:prstClr val="black"/>
                </a:solidFill>
              </a:rPr>
              <a:t>any of the above</a:t>
            </a:r>
          </a:p>
        </p:txBody>
      </p:sp>
      <p:sp>
        <p:nvSpPr>
          <p:cNvPr id="12" name="TextBox 11"/>
          <p:cNvSpPr txBox="1"/>
          <p:nvPr/>
        </p:nvSpPr>
        <p:spPr>
          <a:xfrm>
            <a:off x="315712" y="3634363"/>
            <a:ext cx="781779" cy="219291"/>
          </a:xfrm>
          <a:prstGeom prst="rect">
            <a:avLst/>
          </a:prstGeom>
          <a:noFill/>
          <a:ln w="3175">
            <a:solidFill>
              <a:schemeClr val="tx1"/>
            </a:solidFill>
          </a:ln>
        </p:spPr>
        <p:txBody>
          <a:bodyPr wrap="square" rtlCol="0">
            <a:spAutoFit/>
          </a:bodyPr>
          <a:lstStyle/>
          <a:p>
            <a:pPr algn="ctr"/>
            <a:r>
              <a:rPr lang="en-US" sz="825" dirty="0">
                <a:solidFill>
                  <a:prstClr val="black"/>
                </a:solidFill>
              </a:rPr>
              <a:t>Clear c-spine</a:t>
            </a:r>
          </a:p>
        </p:txBody>
      </p:sp>
      <p:sp>
        <p:nvSpPr>
          <p:cNvPr id="16" name="TextBox 15"/>
          <p:cNvSpPr txBox="1"/>
          <p:nvPr/>
        </p:nvSpPr>
        <p:spPr>
          <a:xfrm>
            <a:off x="139806" y="4464973"/>
            <a:ext cx="2450306" cy="600164"/>
          </a:xfrm>
          <a:prstGeom prst="rect">
            <a:avLst/>
          </a:prstGeom>
          <a:noFill/>
          <a:ln w="3175">
            <a:solidFill>
              <a:schemeClr val="tx1"/>
            </a:solidFill>
          </a:ln>
        </p:spPr>
        <p:txBody>
          <a:bodyPr wrap="square" rtlCol="0">
            <a:spAutoFit/>
          </a:bodyPr>
          <a:lstStyle/>
          <a:p>
            <a:r>
              <a:rPr lang="en-US" sz="825" dirty="0">
                <a:solidFill>
                  <a:prstClr val="black"/>
                </a:solidFill>
              </a:rPr>
              <a:t>Options: </a:t>
            </a:r>
          </a:p>
          <a:p>
            <a:pPr marL="171450" indent="-171450">
              <a:buFontTx/>
              <a:buAutoNum type="arabicParenR"/>
            </a:pPr>
            <a:r>
              <a:rPr lang="en-US" sz="825" dirty="0">
                <a:solidFill>
                  <a:prstClr val="black"/>
                </a:solidFill>
              </a:rPr>
              <a:t>Clear c-spine if physical exam findings resolve</a:t>
            </a:r>
          </a:p>
          <a:p>
            <a:pPr marL="171450" indent="-171450">
              <a:buFontTx/>
              <a:buAutoNum type="arabicParenR"/>
            </a:pPr>
            <a:r>
              <a:rPr lang="en-US" sz="825" dirty="0">
                <a:solidFill>
                  <a:prstClr val="black"/>
                </a:solidFill>
              </a:rPr>
              <a:t>Maintain collar and re-evaluate in 2 weeks</a:t>
            </a:r>
          </a:p>
          <a:p>
            <a:pPr marL="171450" indent="-171450">
              <a:buFontTx/>
              <a:buAutoNum type="arabicParenR"/>
            </a:pPr>
            <a:r>
              <a:rPr lang="en-US" sz="825" dirty="0" smtClean="0">
                <a:solidFill>
                  <a:prstClr val="black"/>
                </a:solidFill>
              </a:rPr>
              <a:t>Transfer to pediatric trauma center</a:t>
            </a:r>
            <a:endParaRPr lang="en-US" sz="825" dirty="0">
              <a:solidFill>
                <a:prstClr val="black"/>
              </a:solidFill>
            </a:endParaRPr>
          </a:p>
        </p:txBody>
      </p:sp>
      <p:sp>
        <p:nvSpPr>
          <p:cNvPr id="18" name="TextBox 17"/>
          <p:cNvSpPr txBox="1"/>
          <p:nvPr/>
        </p:nvSpPr>
        <p:spPr>
          <a:xfrm>
            <a:off x="1264358" y="3644657"/>
            <a:ext cx="1135857" cy="473206"/>
          </a:xfrm>
          <a:prstGeom prst="rect">
            <a:avLst/>
          </a:prstGeom>
          <a:noFill/>
          <a:ln w="3175">
            <a:solidFill>
              <a:schemeClr val="tx1"/>
            </a:solidFill>
          </a:ln>
        </p:spPr>
        <p:txBody>
          <a:bodyPr wrap="square" rtlCol="0">
            <a:spAutoFit/>
          </a:bodyPr>
          <a:lstStyle/>
          <a:p>
            <a:pPr algn="ctr"/>
            <a:r>
              <a:rPr lang="en-US" sz="825" dirty="0">
                <a:solidFill>
                  <a:prstClr val="black"/>
                </a:solidFill>
              </a:rPr>
              <a:t>Plain radiograph</a:t>
            </a:r>
            <a:r>
              <a:rPr lang="en-US" sz="825" baseline="30000" dirty="0">
                <a:solidFill>
                  <a:prstClr val="black"/>
                </a:solidFill>
              </a:rPr>
              <a:t>#</a:t>
            </a:r>
          </a:p>
          <a:p>
            <a:pPr algn="ctr"/>
            <a:r>
              <a:rPr lang="en-US" sz="825" dirty="0">
                <a:solidFill>
                  <a:prstClr val="black"/>
                </a:solidFill>
              </a:rPr>
              <a:t>(lateral view minimum)</a:t>
            </a:r>
          </a:p>
        </p:txBody>
      </p:sp>
      <p:sp>
        <p:nvSpPr>
          <p:cNvPr id="19" name="TextBox 18"/>
          <p:cNvSpPr txBox="1"/>
          <p:nvPr/>
        </p:nvSpPr>
        <p:spPr>
          <a:xfrm>
            <a:off x="1219524" y="4136108"/>
            <a:ext cx="489236" cy="213585"/>
          </a:xfrm>
          <a:prstGeom prst="rect">
            <a:avLst/>
          </a:prstGeom>
          <a:noFill/>
        </p:spPr>
        <p:txBody>
          <a:bodyPr wrap="none" rtlCol="0">
            <a:spAutoFit/>
          </a:bodyPr>
          <a:lstStyle/>
          <a:p>
            <a:r>
              <a:rPr lang="en-US" sz="788" dirty="0">
                <a:solidFill>
                  <a:prstClr val="black"/>
                </a:solidFill>
              </a:rPr>
              <a:t>Normal</a:t>
            </a:r>
          </a:p>
        </p:txBody>
      </p:sp>
      <p:sp>
        <p:nvSpPr>
          <p:cNvPr id="20" name="TextBox 19"/>
          <p:cNvSpPr txBox="1"/>
          <p:nvPr/>
        </p:nvSpPr>
        <p:spPr>
          <a:xfrm>
            <a:off x="3339202" y="4514771"/>
            <a:ext cx="844121" cy="473206"/>
          </a:xfrm>
          <a:prstGeom prst="rect">
            <a:avLst/>
          </a:prstGeom>
          <a:noFill/>
          <a:ln w="3175">
            <a:solidFill>
              <a:schemeClr val="tx1"/>
            </a:solidFill>
          </a:ln>
        </p:spPr>
        <p:txBody>
          <a:bodyPr wrap="square" rtlCol="0">
            <a:spAutoFit/>
          </a:bodyPr>
          <a:lstStyle/>
          <a:p>
            <a:pPr algn="ctr"/>
            <a:r>
              <a:rPr lang="en-US" sz="825" dirty="0" smtClean="0">
                <a:solidFill>
                  <a:prstClr val="black"/>
                </a:solidFill>
              </a:rPr>
              <a:t>Transfer to Pediatric Trauma Center</a:t>
            </a:r>
            <a:endParaRPr lang="en-US" sz="825" dirty="0">
              <a:solidFill>
                <a:prstClr val="black"/>
              </a:solidFill>
            </a:endParaRPr>
          </a:p>
        </p:txBody>
      </p:sp>
      <p:sp>
        <p:nvSpPr>
          <p:cNvPr id="22" name="TextBox 21"/>
          <p:cNvSpPr txBox="1"/>
          <p:nvPr/>
        </p:nvSpPr>
        <p:spPr>
          <a:xfrm>
            <a:off x="3506533" y="1426981"/>
            <a:ext cx="1981910" cy="346249"/>
          </a:xfrm>
          <a:prstGeom prst="rect">
            <a:avLst/>
          </a:prstGeom>
          <a:noFill/>
          <a:ln w="3175">
            <a:solidFill>
              <a:schemeClr val="tx1"/>
            </a:solidFill>
          </a:ln>
        </p:spPr>
        <p:txBody>
          <a:bodyPr wrap="square" rtlCol="0">
            <a:spAutoFit/>
          </a:bodyPr>
          <a:lstStyle/>
          <a:p>
            <a:pPr algn="ctr"/>
            <a:r>
              <a:rPr lang="en-US" sz="825" dirty="0" smtClean="0">
                <a:solidFill>
                  <a:prstClr val="black"/>
                </a:solidFill>
              </a:rPr>
              <a:t>Plan for transfer due to patient condition and/or pediatric resources available</a:t>
            </a:r>
            <a:endParaRPr lang="en-US" sz="825" dirty="0">
              <a:solidFill>
                <a:prstClr val="black"/>
              </a:solidFill>
            </a:endParaRPr>
          </a:p>
        </p:txBody>
      </p:sp>
      <p:sp>
        <p:nvSpPr>
          <p:cNvPr id="24" name="TextBox 23"/>
          <p:cNvSpPr txBox="1"/>
          <p:nvPr/>
        </p:nvSpPr>
        <p:spPr>
          <a:xfrm>
            <a:off x="5723852" y="3822423"/>
            <a:ext cx="826655" cy="219291"/>
          </a:xfrm>
          <a:prstGeom prst="rect">
            <a:avLst/>
          </a:prstGeom>
          <a:noFill/>
          <a:ln w="3175">
            <a:solidFill>
              <a:schemeClr val="tx1"/>
            </a:solidFill>
          </a:ln>
        </p:spPr>
        <p:txBody>
          <a:bodyPr wrap="square" rtlCol="0">
            <a:spAutoFit/>
          </a:bodyPr>
          <a:lstStyle/>
          <a:p>
            <a:pPr algn="ctr"/>
            <a:r>
              <a:rPr lang="en-US" sz="825" dirty="0">
                <a:solidFill>
                  <a:prstClr val="black"/>
                </a:solidFill>
              </a:rPr>
              <a:t>Clear c-spine</a:t>
            </a:r>
          </a:p>
        </p:txBody>
      </p:sp>
      <p:sp>
        <p:nvSpPr>
          <p:cNvPr id="25" name="TextBox 24"/>
          <p:cNvSpPr txBox="1"/>
          <p:nvPr/>
        </p:nvSpPr>
        <p:spPr>
          <a:xfrm>
            <a:off x="4285324" y="2646578"/>
            <a:ext cx="587020" cy="213585"/>
          </a:xfrm>
          <a:prstGeom prst="rect">
            <a:avLst/>
          </a:prstGeom>
          <a:noFill/>
        </p:spPr>
        <p:txBody>
          <a:bodyPr wrap="none" rtlCol="0">
            <a:spAutoFit/>
          </a:bodyPr>
          <a:lstStyle/>
          <a:p>
            <a:r>
              <a:rPr lang="en-US" sz="788" dirty="0">
                <a:solidFill>
                  <a:prstClr val="black"/>
                </a:solidFill>
              </a:rPr>
              <a:t>Abnormal</a:t>
            </a:r>
          </a:p>
        </p:txBody>
      </p:sp>
      <p:sp>
        <p:nvSpPr>
          <p:cNvPr id="26" name="TextBox 25"/>
          <p:cNvSpPr txBox="1"/>
          <p:nvPr/>
        </p:nvSpPr>
        <p:spPr>
          <a:xfrm>
            <a:off x="6164320" y="2643361"/>
            <a:ext cx="489236" cy="213585"/>
          </a:xfrm>
          <a:prstGeom prst="rect">
            <a:avLst/>
          </a:prstGeom>
          <a:noFill/>
        </p:spPr>
        <p:txBody>
          <a:bodyPr wrap="none" rtlCol="0">
            <a:spAutoFit/>
          </a:bodyPr>
          <a:lstStyle/>
          <a:p>
            <a:r>
              <a:rPr lang="en-US" sz="788" dirty="0">
                <a:solidFill>
                  <a:prstClr val="black"/>
                </a:solidFill>
              </a:rPr>
              <a:t>Normal</a:t>
            </a:r>
          </a:p>
        </p:txBody>
      </p:sp>
      <p:sp>
        <p:nvSpPr>
          <p:cNvPr id="29" name="TextBox 28"/>
          <p:cNvSpPr txBox="1"/>
          <p:nvPr/>
        </p:nvSpPr>
        <p:spPr>
          <a:xfrm>
            <a:off x="3349970" y="1813352"/>
            <a:ext cx="324128" cy="213585"/>
          </a:xfrm>
          <a:prstGeom prst="rect">
            <a:avLst/>
          </a:prstGeom>
          <a:noFill/>
        </p:spPr>
        <p:txBody>
          <a:bodyPr wrap="none" rtlCol="0">
            <a:spAutoFit/>
          </a:bodyPr>
          <a:lstStyle/>
          <a:p>
            <a:r>
              <a:rPr lang="en-US" sz="788" dirty="0">
                <a:solidFill>
                  <a:prstClr val="black"/>
                </a:solidFill>
              </a:rPr>
              <a:t>Yes</a:t>
            </a:r>
          </a:p>
        </p:txBody>
      </p:sp>
      <p:sp>
        <p:nvSpPr>
          <p:cNvPr id="30" name="TextBox 29"/>
          <p:cNvSpPr txBox="1"/>
          <p:nvPr/>
        </p:nvSpPr>
        <p:spPr>
          <a:xfrm>
            <a:off x="5175709" y="1768588"/>
            <a:ext cx="303288" cy="213585"/>
          </a:xfrm>
          <a:prstGeom prst="rect">
            <a:avLst/>
          </a:prstGeom>
          <a:noFill/>
        </p:spPr>
        <p:txBody>
          <a:bodyPr wrap="none" rtlCol="0">
            <a:spAutoFit/>
          </a:bodyPr>
          <a:lstStyle/>
          <a:p>
            <a:r>
              <a:rPr lang="en-US" sz="788" dirty="0">
                <a:solidFill>
                  <a:prstClr val="black"/>
                </a:solidFill>
              </a:rPr>
              <a:t>No</a:t>
            </a:r>
          </a:p>
        </p:txBody>
      </p:sp>
      <p:sp>
        <p:nvSpPr>
          <p:cNvPr id="31" name="TextBox 30"/>
          <p:cNvSpPr txBox="1"/>
          <p:nvPr/>
        </p:nvSpPr>
        <p:spPr>
          <a:xfrm>
            <a:off x="2609317" y="3692688"/>
            <a:ext cx="587020" cy="213585"/>
          </a:xfrm>
          <a:prstGeom prst="rect">
            <a:avLst/>
          </a:prstGeom>
          <a:noFill/>
        </p:spPr>
        <p:txBody>
          <a:bodyPr wrap="none" rtlCol="0">
            <a:spAutoFit/>
          </a:bodyPr>
          <a:lstStyle/>
          <a:p>
            <a:r>
              <a:rPr lang="en-US" sz="788" dirty="0">
                <a:solidFill>
                  <a:prstClr val="black"/>
                </a:solidFill>
              </a:rPr>
              <a:t>Abnormal</a:t>
            </a:r>
          </a:p>
        </p:txBody>
      </p:sp>
      <p:sp>
        <p:nvSpPr>
          <p:cNvPr id="32" name="TextBox 31"/>
          <p:cNvSpPr txBox="1"/>
          <p:nvPr/>
        </p:nvSpPr>
        <p:spPr>
          <a:xfrm>
            <a:off x="3192721" y="2160303"/>
            <a:ext cx="1137085" cy="346249"/>
          </a:xfrm>
          <a:prstGeom prst="rect">
            <a:avLst/>
          </a:prstGeom>
          <a:noFill/>
          <a:ln w="3175">
            <a:solidFill>
              <a:schemeClr val="tx1"/>
            </a:solidFill>
          </a:ln>
        </p:spPr>
        <p:txBody>
          <a:bodyPr wrap="square" rtlCol="0">
            <a:spAutoFit/>
          </a:bodyPr>
          <a:lstStyle/>
          <a:p>
            <a:pPr algn="ctr"/>
            <a:r>
              <a:rPr lang="en-US" sz="825" dirty="0">
                <a:solidFill>
                  <a:prstClr val="black"/>
                </a:solidFill>
              </a:rPr>
              <a:t>CT</a:t>
            </a:r>
            <a:r>
              <a:rPr lang="en-US" sz="825" baseline="30000" dirty="0" smtClean="0">
                <a:solidFill>
                  <a:prstClr val="black"/>
                </a:solidFill>
              </a:rPr>
              <a:t>#</a:t>
            </a:r>
            <a:r>
              <a:rPr lang="en-US" sz="825" dirty="0" smtClean="0">
                <a:solidFill>
                  <a:prstClr val="black"/>
                </a:solidFill>
              </a:rPr>
              <a:t> if it does not delay transfer</a:t>
            </a:r>
            <a:endParaRPr lang="en-US" sz="825" baseline="30000" dirty="0">
              <a:solidFill>
                <a:prstClr val="black"/>
              </a:solidFill>
            </a:endParaRPr>
          </a:p>
        </p:txBody>
      </p:sp>
      <p:cxnSp>
        <p:nvCxnSpPr>
          <p:cNvPr id="50" name="Straight Arrow Connector 49"/>
          <p:cNvCxnSpPr>
            <a:stCxn id="4" idx="2"/>
            <a:endCxn id="9" idx="0"/>
          </p:cNvCxnSpPr>
          <p:nvPr/>
        </p:nvCxnSpPr>
        <p:spPr>
          <a:xfrm>
            <a:off x="1452540" y="1181977"/>
            <a:ext cx="0" cy="279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44039" y="3203961"/>
            <a:ext cx="1181" cy="432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96645" y="3197272"/>
            <a:ext cx="2033" cy="436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792584" y="4114146"/>
            <a:ext cx="1617" cy="3512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 idx="2"/>
            <a:endCxn id="22" idx="0"/>
          </p:cNvCxnSpPr>
          <p:nvPr/>
        </p:nvCxnSpPr>
        <p:spPr>
          <a:xfrm flipH="1">
            <a:off x="4497488" y="1188262"/>
            <a:ext cx="1" cy="238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681607" y="2155463"/>
            <a:ext cx="1135857" cy="346249"/>
          </a:xfrm>
          <a:prstGeom prst="rect">
            <a:avLst/>
          </a:prstGeom>
          <a:noFill/>
          <a:ln w="3175">
            <a:solidFill>
              <a:schemeClr val="tx1"/>
            </a:solidFill>
          </a:ln>
        </p:spPr>
        <p:txBody>
          <a:bodyPr wrap="square" rtlCol="0">
            <a:spAutoFit/>
          </a:bodyPr>
          <a:lstStyle/>
          <a:p>
            <a:pPr algn="ctr"/>
            <a:r>
              <a:rPr lang="en-US" sz="825" dirty="0" smtClean="0">
                <a:solidFill>
                  <a:prstClr val="black"/>
                </a:solidFill>
              </a:rPr>
              <a:t>CT head with CT cervical spine</a:t>
            </a:r>
            <a:r>
              <a:rPr lang="en-US" sz="825" baseline="30000" dirty="0">
                <a:solidFill>
                  <a:prstClr val="black"/>
                </a:solidFill>
              </a:rPr>
              <a:t> #</a:t>
            </a:r>
            <a:endParaRPr lang="en-US" sz="825" dirty="0">
              <a:solidFill>
                <a:prstClr val="black"/>
              </a:solidFill>
            </a:endParaRPr>
          </a:p>
        </p:txBody>
      </p:sp>
      <p:sp>
        <p:nvSpPr>
          <p:cNvPr id="138" name="TextBox 137"/>
          <p:cNvSpPr txBox="1"/>
          <p:nvPr/>
        </p:nvSpPr>
        <p:spPr>
          <a:xfrm>
            <a:off x="143798" y="5207277"/>
            <a:ext cx="6525456" cy="854080"/>
          </a:xfrm>
          <a:prstGeom prst="rect">
            <a:avLst/>
          </a:prstGeom>
          <a:noFill/>
          <a:ln>
            <a:solidFill>
              <a:schemeClr val="tx1"/>
            </a:solidFill>
          </a:ln>
        </p:spPr>
        <p:txBody>
          <a:bodyPr wrap="square" rtlCol="0">
            <a:spAutoFit/>
          </a:bodyPr>
          <a:lstStyle/>
          <a:p>
            <a:r>
              <a:rPr lang="en-US" sz="825" dirty="0">
                <a:solidFill>
                  <a:prstClr val="black"/>
                </a:solidFill>
              </a:rPr>
              <a:t>*Stronger consideration for imaging should be given towards patients with the following mechanisms of injury (MOI): diving, axial load, clothes-lining, and high-risk MVC (HR-MVC), however the literature findings are controversial. HR-MVC is defined as a head-on collision, rollover, ejected from the vehicle, death in the same crash, or speed &gt;55mph.</a:t>
            </a:r>
          </a:p>
          <a:p>
            <a:r>
              <a:rPr lang="en-US" sz="825" dirty="0">
                <a:solidFill>
                  <a:prstClr val="black"/>
                </a:solidFill>
              </a:rPr>
              <a:t>**Substantial injury is defined as an observable injury that is life-threatening, warrants surgical intervention, or warrants inpatient observation. </a:t>
            </a:r>
          </a:p>
          <a:p>
            <a:r>
              <a:rPr lang="en-US" sz="825" dirty="0">
                <a:solidFill>
                  <a:prstClr val="black"/>
                </a:solidFill>
              </a:rPr>
              <a:t>#All imaging should be read by an attending </a:t>
            </a:r>
            <a:r>
              <a:rPr lang="en-US" sz="825" dirty="0" smtClean="0">
                <a:solidFill>
                  <a:prstClr val="black"/>
                </a:solidFill>
              </a:rPr>
              <a:t>physician.</a:t>
            </a:r>
            <a:endParaRPr lang="en-US" sz="825" dirty="0">
              <a:solidFill>
                <a:prstClr val="black"/>
              </a:solidFill>
            </a:endParaRPr>
          </a:p>
          <a:p>
            <a:r>
              <a:rPr lang="en-US" sz="825" dirty="0">
                <a:solidFill>
                  <a:prstClr val="black"/>
                </a:solidFill>
              </a:rPr>
              <a:t>++Patient has achieved GCS 14-15 and no longer presents with abnormal head posture, persistent neck pain, or difficulty in neck </a:t>
            </a:r>
            <a:r>
              <a:rPr lang="en-US" sz="825" dirty="0" smtClean="0">
                <a:solidFill>
                  <a:prstClr val="black"/>
                </a:solidFill>
              </a:rPr>
              <a:t>movement.</a:t>
            </a:r>
            <a:endParaRPr lang="en-US" sz="825" dirty="0">
              <a:solidFill>
                <a:prstClr val="black"/>
              </a:solidFill>
            </a:endParaRPr>
          </a:p>
        </p:txBody>
      </p:sp>
      <p:cxnSp>
        <p:nvCxnSpPr>
          <p:cNvPr id="62" name="Elbow Connector 61"/>
          <p:cNvCxnSpPr>
            <a:stCxn id="18" idx="3"/>
            <a:endCxn id="20" idx="1"/>
          </p:cNvCxnSpPr>
          <p:nvPr/>
        </p:nvCxnSpPr>
        <p:spPr>
          <a:xfrm>
            <a:off x="2400215" y="3881260"/>
            <a:ext cx="938987" cy="87011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00215" y="316242"/>
            <a:ext cx="3394904" cy="369332"/>
          </a:xfrm>
          <a:prstGeom prst="rect">
            <a:avLst/>
          </a:prstGeom>
          <a:noFill/>
        </p:spPr>
        <p:txBody>
          <a:bodyPr wrap="none" rtlCol="0">
            <a:spAutoFit/>
          </a:bodyPr>
          <a:lstStyle/>
          <a:p>
            <a:r>
              <a:rPr lang="en-US" b="1" dirty="0" smtClean="0"/>
              <a:t>Pediatric Cervical Spine Clearance</a:t>
            </a:r>
            <a:endParaRPr lang="en-US" b="1" dirty="0"/>
          </a:p>
        </p:txBody>
      </p:sp>
      <p:sp>
        <p:nvSpPr>
          <p:cNvPr id="43" name="Rectangle 42"/>
          <p:cNvSpPr/>
          <p:nvPr/>
        </p:nvSpPr>
        <p:spPr>
          <a:xfrm>
            <a:off x="1" y="6095522"/>
            <a:ext cx="6805246" cy="461665"/>
          </a:xfrm>
          <a:prstGeom prst="rect">
            <a:avLst/>
          </a:prstGeom>
        </p:spPr>
        <p:txBody>
          <a:bodyPr wrap="square">
            <a:spAutoFit/>
          </a:bodyPr>
          <a:lstStyle/>
          <a:p>
            <a:r>
              <a:rPr lang="en-US" sz="800" b="1" dirty="0"/>
              <a:t>REFERENCE: </a:t>
            </a:r>
            <a:endParaRPr lang="en-US" sz="800" dirty="0"/>
          </a:p>
          <a:p>
            <a:r>
              <a:rPr lang="en-US" sz="800" dirty="0"/>
              <a:t>Herman, et al. (2019) Pediatric cervical spine clearance: A consensus statement and algorithm from the Pediatric Cervical Spine Clearance Working Group. </a:t>
            </a:r>
            <a:r>
              <a:rPr lang="en-US" sz="800" i="1" dirty="0"/>
              <a:t>Journal of Bone and Joint Surgery, </a:t>
            </a:r>
            <a:r>
              <a:rPr lang="en-US" sz="800" dirty="0"/>
              <a:t>101:e1 (1-9), http://dx.doi.org/10.2106/JBJS.18.00217 </a:t>
            </a:r>
          </a:p>
        </p:txBody>
      </p:sp>
      <p:cxnSp>
        <p:nvCxnSpPr>
          <p:cNvPr id="51" name="Elbow Connector 50"/>
          <p:cNvCxnSpPr>
            <a:stCxn id="32" idx="2"/>
            <a:endCxn id="20" idx="0"/>
          </p:cNvCxnSpPr>
          <p:nvPr/>
        </p:nvCxnSpPr>
        <p:spPr>
          <a:xfrm rot="5400000">
            <a:off x="2757155" y="3510661"/>
            <a:ext cx="2008219" cy="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601376" y="2998596"/>
            <a:ext cx="1067877" cy="600164"/>
          </a:xfrm>
          <a:prstGeom prst="rect">
            <a:avLst/>
          </a:prstGeom>
          <a:noFill/>
          <a:ln w="3175">
            <a:solidFill>
              <a:schemeClr val="tx1"/>
            </a:solidFill>
          </a:ln>
        </p:spPr>
        <p:txBody>
          <a:bodyPr wrap="square" rtlCol="0">
            <a:spAutoFit/>
          </a:bodyPr>
          <a:lstStyle/>
          <a:p>
            <a:pPr algn="ctr"/>
            <a:r>
              <a:rPr lang="en-US" sz="825" dirty="0" smtClean="0">
                <a:solidFill>
                  <a:prstClr val="black"/>
                </a:solidFill>
              </a:rPr>
              <a:t>GCS improving </a:t>
            </a:r>
            <a:r>
              <a:rPr lang="en-US" sz="825" dirty="0">
                <a:solidFill>
                  <a:prstClr val="black"/>
                </a:solidFill>
              </a:rPr>
              <a:t>to </a:t>
            </a:r>
            <a:r>
              <a:rPr lang="en-US" sz="825" dirty="0" smtClean="0">
                <a:solidFill>
                  <a:prstClr val="black"/>
                </a:solidFill>
              </a:rPr>
              <a:t>14-15</a:t>
            </a:r>
            <a:r>
              <a:rPr lang="en-US" sz="825" baseline="30000" dirty="0" smtClean="0">
                <a:solidFill>
                  <a:prstClr val="black"/>
                </a:solidFill>
              </a:rPr>
              <a:t>++</a:t>
            </a:r>
            <a:r>
              <a:rPr lang="en-US" sz="825" dirty="0" smtClean="0">
                <a:solidFill>
                  <a:prstClr val="black"/>
                </a:solidFill>
              </a:rPr>
              <a:t>; CT </a:t>
            </a:r>
            <a:r>
              <a:rPr lang="en-US" sz="825" dirty="0">
                <a:solidFill>
                  <a:prstClr val="black"/>
                </a:solidFill>
              </a:rPr>
              <a:t>imaging with no significant </a:t>
            </a:r>
            <a:r>
              <a:rPr lang="en-US" sz="825" dirty="0" smtClean="0">
                <a:solidFill>
                  <a:prstClr val="black"/>
                </a:solidFill>
              </a:rPr>
              <a:t>findings</a:t>
            </a:r>
            <a:endParaRPr lang="en-US" sz="825" dirty="0">
              <a:solidFill>
                <a:prstClr val="black"/>
              </a:solidFill>
            </a:endParaRPr>
          </a:p>
        </p:txBody>
      </p:sp>
      <p:sp>
        <p:nvSpPr>
          <p:cNvPr id="71" name="TextBox 70"/>
          <p:cNvSpPr txBox="1"/>
          <p:nvPr/>
        </p:nvSpPr>
        <p:spPr>
          <a:xfrm>
            <a:off x="4290629" y="2998596"/>
            <a:ext cx="1135857" cy="473206"/>
          </a:xfrm>
          <a:prstGeom prst="rect">
            <a:avLst/>
          </a:prstGeom>
          <a:noFill/>
          <a:ln w="3175">
            <a:solidFill>
              <a:schemeClr val="tx1"/>
            </a:solidFill>
          </a:ln>
        </p:spPr>
        <p:txBody>
          <a:bodyPr wrap="square" rtlCol="0">
            <a:spAutoFit/>
          </a:bodyPr>
          <a:lstStyle/>
          <a:p>
            <a:pPr algn="ctr"/>
            <a:r>
              <a:rPr lang="en-US" sz="825" dirty="0" smtClean="0">
                <a:solidFill>
                  <a:prstClr val="black"/>
                </a:solidFill>
              </a:rPr>
              <a:t>Abnormal CT findings and/or GCS not improving to 14-15</a:t>
            </a:r>
            <a:r>
              <a:rPr lang="en-US" sz="825" baseline="30000" dirty="0">
                <a:solidFill>
                  <a:prstClr val="black"/>
                </a:solidFill>
              </a:rPr>
              <a:t>++</a:t>
            </a:r>
            <a:endParaRPr lang="en-US" sz="825" dirty="0">
              <a:solidFill>
                <a:prstClr val="black"/>
              </a:solidFill>
            </a:endParaRPr>
          </a:p>
        </p:txBody>
      </p:sp>
      <p:cxnSp>
        <p:nvCxnSpPr>
          <p:cNvPr id="55" name="Elbow Connector 54"/>
          <p:cNvCxnSpPr>
            <a:stCxn id="22" idx="2"/>
            <a:endCxn id="32" idx="0"/>
          </p:cNvCxnSpPr>
          <p:nvPr/>
        </p:nvCxnSpPr>
        <p:spPr>
          <a:xfrm rot="5400000">
            <a:off x="3935840" y="1598654"/>
            <a:ext cx="387073" cy="73622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2" idx="2"/>
            <a:endCxn id="84" idx="0"/>
          </p:cNvCxnSpPr>
          <p:nvPr/>
        </p:nvCxnSpPr>
        <p:spPr>
          <a:xfrm rot="16200000" flipH="1">
            <a:off x="4682396" y="1588322"/>
            <a:ext cx="382233" cy="75204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84" idx="2"/>
            <a:endCxn id="71" idx="0"/>
          </p:cNvCxnSpPr>
          <p:nvPr/>
        </p:nvCxnSpPr>
        <p:spPr>
          <a:xfrm rot="5400000">
            <a:off x="4805605" y="2554665"/>
            <a:ext cx="496884" cy="39097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84" idx="2"/>
            <a:endCxn id="70" idx="0"/>
          </p:cNvCxnSpPr>
          <p:nvPr/>
        </p:nvCxnSpPr>
        <p:spPr>
          <a:xfrm rot="16200000" flipH="1">
            <a:off x="5443983" y="2307264"/>
            <a:ext cx="496884" cy="88577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1" idx="2"/>
            <a:endCxn id="20" idx="3"/>
          </p:cNvCxnSpPr>
          <p:nvPr/>
        </p:nvCxnSpPr>
        <p:spPr>
          <a:xfrm rot="5400000">
            <a:off x="3881155" y="3773971"/>
            <a:ext cx="1279572" cy="6752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0" idx="2"/>
            <a:endCxn id="24" idx="0"/>
          </p:cNvCxnSpPr>
          <p:nvPr/>
        </p:nvCxnSpPr>
        <p:spPr>
          <a:xfrm>
            <a:off x="6135315" y="3598760"/>
            <a:ext cx="1865" cy="22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778928" y="685574"/>
            <a:ext cx="2276725" cy="6186309"/>
          </a:xfrm>
          <a:prstGeom prst="rect">
            <a:avLst/>
          </a:prstGeom>
        </p:spPr>
        <p:txBody>
          <a:bodyPr wrap="square">
            <a:spAutoFit/>
          </a:bodyPr>
          <a:lstStyle/>
          <a:p>
            <a:r>
              <a:rPr lang="en-US" sz="1050" b="1" dirty="0" smtClean="0"/>
              <a:t>General Guidelines</a:t>
            </a:r>
          </a:p>
          <a:p>
            <a:r>
              <a:rPr lang="en-US" sz="900" dirty="0" smtClean="0"/>
              <a:t>1. Patients with blunt traumatic injuries should be placed in a rigid padded collar as soon as possible.</a:t>
            </a:r>
          </a:p>
          <a:p>
            <a:r>
              <a:rPr lang="en-US" sz="900" dirty="0" smtClean="0"/>
              <a:t> </a:t>
            </a:r>
          </a:p>
          <a:p>
            <a:r>
              <a:rPr lang="en-US" sz="900" dirty="0" smtClean="0"/>
              <a:t>2. For patients who do not fit a cervical collar, alternative methods of cervical spine immobilization such as sandbags or manual stabilization should be used. </a:t>
            </a:r>
          </a:p>
          <a:p>
            <a:endParaRPr lang="en-US" sz="900" dirty="0" smtClean="0"/>
          </a:p>
          <a:p>
            <a:r>
              <a:rPr lang="en-US" sz="900" dirty="0" smtClean="0"/>
              <a:t>3. Information about the type of disability, the child’s baseline intellectual function, and preinjury behaviors should be considered when clearing cervical spine in a patient with pre-existing musculoskeletal conditions or developmental disabilities. </a:t>
            </a:r>
          </a:p>
          <a:p>
            <a:endParaRPr lang="en-US" sz="900" strike="sngStrike" dirty="0" smtClean="0"/>
          </a:p>
          <a:p>
            <a:r>
              <a:rPr lang="en-US" sz="900" dirty="0" smtClean="0"/>
              <a:t>4. Documentation of the cleared cervical spine by the provider should include clearance methodology, date, and time. </a:t>
            </a:r>
          </a:p>
          <a:p>
            <a:endParaRPr lang="en-US" sz="900" dirty="0" smtClean="0"/>
          </a:p>
          <a:p>
            <a:r>
              <a:rPr lang="en-US" sz="900" dirty="0" smtClean="0"/>
              <a:t>5. If a patient remains in a cervical collar for extended periods of time, regular assessments of the skin should be done per nursing practice standards to prevent skin breakdown. </a:t>
            </a:r>
          </a:p>
          <a:p>
            <a:endParaRPr lang="en-US" sz="900" dirty="0" smtClean="0"/>
          </a:p>
          <a:p>
            <a:r>
              <a:rPr lang="en-US" sz="900" dirty="0" smtClean="0"/>
              <a:t>6. Clinical </a:t>
            </a:r>
            <a:r>
              <a:rPr lang="en-US" sz="900" dirty="0"/>
              <a:t>clearance after blunt trauma that could potentially involve the neck CANNOT be performed if the child exhibits a visible or known substantial injury to the chest, the abdomen, or the </a:t>
            </a:r>
            <a:r>
              <a:rPr lang="en-US" sz="900" dirty="0" smtClean="0"/>
              <a:t>pelvis, regardless of GCS.</a:t>
            </a:r>
          </a:p>
          <a:p>
            <a:r>
              <a:rPr lang="en-US" sz="900" dirty="0" smtClean="0"/>
              <a:t> </a:t>
            </a:r>
            <a:endParaRPr lang="en-US" sz="900" dirty="0"/>
          </a:p>
          <a:p>
            <a:r>
              <a:rPr lang="en-US" sz="900" dirty="0" smtClean="0"/>
              <a:t>7.</a:t>
            </a:r>
            <a:r>
              <a:rPr lang="en-US" sz="900" dirty="0"/>
              <a:t> Clinical clearance CANNOT be performed if the child or parent reports persistent neck pain, abnormal head posture, or difficulty in neck </a:t>
            </a:r>
            <a:r>
              <a:rPr lang="en-US" sz="900" dirty="0" smtClean="0"/>
              <a:t>movement.</a:t>
            </a:r>
          </a:p>
          <a:p>
            <a:endParaRPr lang="en-US" sz="900" dirty="0"/>
          </a:p>
          <a:p>
            <a:r>
              <a:rPr lang="en-US" sz="900" dirty="0" smtClean="0"/>
              <a:t>8. When </a:t>
            </a:r>
            <a:r>
              <a:rPr lang="en-US" sz="900" dirty="0"/>
              <a:t>clinical clearance is not </a:t>
            </a:r>
            <a:r>
              <a:rPr lang="en-US" sz="900" dirty="0" smtClean="0"/>
              <a:t>possible for children &lt;3 years old with GCS 14-15, </a:t>
            </a:r>
            <a:r>
              <a:rPr lang="en-US" sz="900" dirty="0"/>
              <a:t>the primary imaging modality for children </a:t>
            </a:r>
            <a:r>
              <a:rPr lang="en-US" sz="900" dirty="0" smtClean="0"/>
              <a:t>is </a:t>
            </a:r>
            <a:r>
              <a:rPr lang="en-US" sz="900" dirty="0"/>
              <a:t>radiographs. A one-view (lateral) radiograph is sufficient initially. </a:t>
            </a:r>
            <a:r>
              <a:rPr lang="en-US" sz="900" dirty="0" smtClean="0"/>
              <a:t> </a:t>
            </a:r>
          </a:p>
        </p:txBody>
      </p:sp>
      <p:cxnSp>
        <p:nvCxnSpPr>
          <p:cNvPr id="114" name="Straight Connector 113"/>
          <p:cNvCxnSpPr/>
          <p:nvPr/>
        </p:nvCxnSpPr>
        <p:spPr>
          <a:xfrm>
            <a:off x="6788930" y="463877"/>
            <a:ext cx="0" cy="6143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41374" y="6488668"/>
            <a:ext cx="4937454"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290259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1562" y="293995"/>
            <a:ext cx="5541368" cy="369332"/>
          </a:xfrm>
          <a:prstGeom prst="rect">
            <a:avLst/>
          </a:prstGeom>
          <a:noFill/>
        </p:spPr>
        <p:txBody>
          <a:bodyPr wrap="square" rtlCol="0">
            <a:spAutoFit/>
          </a:bodyPr>
          <a:lstStyle/>
          <a:p>
            <a:r>
              <a:rPr lang="en-US" b="1" dirty="0"/>
              <a:t>Patterned Skin Injuries and Unusual Locations of Injuries</a:t>
            </a:r>
          </a:p>
        </p:txBody>
      </p:sp>
      <p:sp>
        <p:nvSpPr>
          <p:cNvPr id="26" name="TextBox 25"/>
          <p:cNvSpPr txBox="1"/>
          <p:nvPr/>
        </p:nvSpPr>
        <p:spPr>
          <a:xfrm>
            <a:off x="4297921" y="3375534"/>
            <a:ext cx="4610688" cy="1731243"/>
          </a:xfrm>
          <a:prstGeom prst="rect">
            <a:avLst/>
          </a:prstGeom>
          <a:noFill/>
        </p:spPr>
        <p:txBody>
          <a:bodyPr wrap="square" rtlCol="0">
            <a:spAutoFit/>
          </a:bodyPr>
          <a:lstStyle/>
          <a:p>
            <a:r>
              <a:rPr lang="en-US" sz="1050" b="1" dirty="0"/>
              <a:t>Note: </a:t>
            </a:r>
            <a:endParaRPr lang="en-US" sz="1050" b="1" dirty="0" smtClean="0"/>
          </a:p>
          <a:p>
            <a:r>
              <a:rPr lang="en-US" sz="1000" dirty="0" smtClean="0"/>
              <a:t>This is not a diagnostic tool. TEN-4-FACES-P is a screening tool to improve the recognition of potentially abused children with bruising who require further evaluation. The </a:t>
            </a:r>
            <a:r>
              <a:rPr lang="en-US" sz="1000" dirty="0"/>
              <a:t>child’s developmental abilities must be considered when assessing the likelihood of abuse, as well as the history provided by caregivers. </a:t>
            </a:r>
            <a:r>
              <a:rPr lang="en-US" sz="1000" dirty="0" smtClean="0"/>
              <a:t>Early </a:t>
            </a:r>
            <a:r>
              <a:rPr lang="en-US" sz="1000" dirty="0"/>
              <a:t>consultation by a child abuse pediatrician is </a:t>
            </a:r>
            <a:r>
              <a:rPr lang="en-US" sz="1000" dirty="0" smtClean="0"/>
              <a:t>recommended if physical abuse is suspected </a:t>
            </a:r>
            <a:r>
              <a:rPr lang="en-US" sz="1000" dirty="0"/>
              <a:t>to guide the evaluation, testing, and treatment plan</a:t>
            </a:r>
            <a:r>
              <a:rPr lang="en-US" sz="1000" dirty="0" smtClean="0"/>
              <a:t>.</a:t>
            </a:r>
          </a:p>
          <a:p>
            <a:endParaRPr lang="en-US" sz="900" dirty="0"/>
          </a:p>
          <a:p>
            <a:r>
              <a:rPr lang="en-US" sz="900" dirty="0" smtClean="0"/>
              <a:t>Reference: Pierce MC, et al. Validation of a Clinical Decision Rule to Predict Abuse in Young Children Based on Bruising Characteristics. JAMA </a:t>
            </a:r>
            <a:r>
              <a:rPr lang="en-US" sz="900" dirty="0" err="1" smtClean="0"/>
              <a:t>Netw</a:t>
            </a:r>
            <a:r>
              <a:rPr lang="en-US" sz="900" dirty="0" smtClean="0"/>
              <a:t> Open. 2021 Sep 1;4(9):e2130136. PMID: 33852003.</a:t>
            </a:r>
            <a:endParaRPr lang="en-US" sz="900" dirty="0"/>
          </a:p>
        </p:txBody>
      </p:sp>
      <p:grpSp>
        <p:nvGrpSpPr>
          <p:cNvPr id="9" name="Group 8"/>
          <p:cNvGrpSpPr/>
          <p:nvPr/>
        </p:nvGrpSpPr>
        <p:grpSpPr>
          <a:xfrm>
            <a:off x="4671705" y="804892"/>
            <a:ext cx="3933186" cy="2248310"/>
            <a:chOff x="3120641" y="710264"/>
            <a:chExt cx="3933186" cy="2248310"/>
          </a:xfrm>
        </p:grpSpPr>
        <p:sp>
          <p:nvSpPr>
            <p:cNvPr id="2" name="TextBox 1"/>
            <p:cNvSpPr txBox="1"/>
            <p:nvPr/>
          </p:nvSpPr>
          <p:spPr>
            <a:xfrm>
              <a:off x="3871538" y="710264"/>
              <a:ext cx="1741952" cy="400110"/>
            </a:xfrm>
            <a:prstGeom prst="rect">
              <a:avLst/>
            </a:prstGeom>
            <a:noFill/>
          </p:spPr>
          <p:txBody>
            <a:bodyPr wrap="none" rtlCol="0">
              <a:spAutoFit/>
            </a:bodyPr>
            <a:lstStyle/>
            <a:p>
              <a:r>
                <a:rPr lang="en-US" sz="2000" b="1" dirty="0">
                  <a:solidFill>
                    <a:srgbClr val="C00000"/>
                  </a:solidFill>
                </a:rPr>
                <a:t>TEN-4-FACES-P</a:t>
              </a:r>
            </a:p>
          </p:txBody>
        </p:sp>
        <p:sp>
          <p:nvSpPr>
            <p:cNvPr id="7" name="TextBox 6"/>
            <p:cNvSpPr txBox="1"/>
            <p:nvPr/>
          </p:nvSpPr>
          <p:spPr>
            <a:xfrm>
              <a:off x="3120641" y="1225214"/>
              <a:ext cx="577659" cy="715581"/>
            </a:xfrm>
            <a:prstGeom prst="rect">
              <a:avLst/>
            </a:prstGeom>
            <a:noFill/>
          </p:spPr>
          <p:txBody>
            <a:bodyPr wrap="none" rtlCol="0">
              <a:spAutoFit/>
            </a:bodyPr>
            <a:lstStyle/>
            <a:p>
              <a:r>
                <a:rPr lang="en-US" sz="1350" b="1" dirty="0">
                  <a:solidFill>
                    <a:srgbClr val="C00000"/>
                  </a:solidFill>
                </a:rPr>
                <a:t>T</a:t>
              </a:r>
              <a:r>
                <a:rPr lang="en-US" sz="1350" dirty="0"/>
                <a:t>orso</a:t>
              </a:r>
            </a:p>
            <a:p>
              <a:r>
                <a:rPr lang="en-US" sz="1350" b="1" dirty="0">
                  <a:solidFill>
                    <a:srgbClr val="C00000"/>
                  </a:solidFill>
                </a:rPr>
                <a:t>E</a:t>
              </a:r>
              <a:r>
                <a:rPr lang="en-US" sz="1350" dirty="0"/>
                <a:t>ar</a:t>
              </a:r>
            </a:p>
            <a:p>
              <a:r>
                <a:rPr lang="en-US" sz="1350" b="1" dirty="0">
                  <a:solidFill>
                    <a:srgbClr val="C00000"/>
                  </a:solidFill>
                </a:rPr>
                <a:t>N</a:t>
              </a:r>
              <a:r>
                <a:rPr lang="en-US" sz="1350" dirty="0"/>
                <a:t>eck</a:t>
              </a:r>
            </a:p>
          </p:txBody>
        </p:sp>
        <p:sp>
          <p:nvSpPr>
            <p:cNvPr id="15" name="TextBox 14"/>
            <p:cNvSpPr txBox="1"/>
            <p:nvPr/>
          </p:nvSpPr>
          <p:spPr>
            <a:xfrm>
              <a:off x="5565406" y="1164358"/>
              <a:ext cx="1488421" cy="1338828"/>
            </a:xfrm>
            <a:prstGeom prst="rect">
              <a:avLst/>
            </a:prstGeom>
            <a:noFill/>
          </p:spPr>
          <p:txBody>
            <a:bodyPr wrap="none" rtlCol="0">
              <a:spAutoFit/>
            </a:bodyPr>
            <a:lstStyle/>
            <a:p>
              <a:r>
                <a:rPr lang="en-US" sz="1350" b="1" dirty="0">
                  <a:solidFill>
                    <a:srgbClr val="C00000"/>
                  </a:solidFill>
                </a:rPr>
                <a:t>F</a:t>
              </a:r>
              <a:r>
                <a:rPr lang="en-US" sz="1350" dirty="0"/>
                <a:t>renulum (mouth)</a:t>
              </a:r>
            </a:p>
            <a:p>
              <a:r>
                <a:rPr lang="en-US" sz="1350" b="1" dirty="0" smtClean="0">
                  <a:solidFill>
                    <a:srgbClr val="C00000"/>
                  </a:solidFill>
                </a:rPr>
                <a:t>A</a:t>
              </a:r>
              <a:r>
                <a:rPr lang="en-US" sz="1350" dirty="0" smtClean="0"/>
                <a:t>ngle of the jaw</a:t>
              </a:r>
            </a:p>
            <a:p>
              <a:r>
                <a:rPr lang="en-US" sz="1350" b="1" dirty="0" smtClean="0">
                  <a:solidFill>
                    <a:srgbClr val="C00000"/>
                  </a:solidFill>
                </a:rPr>
                <a:t>C</a:t>
              </a:r>
              <a:r>
                <a:rPr lang="en-US" sz="1350" dirty="0" smtClean="0"/>
                <a:t>heek</a:t>
              </a:r>
              <a:endParaRPr lang="en-US" sz="1350" dirty="0"/>
            </a:p>
            <a:p>
              <a:r>
                <a:rPr lang="en-US" sz="1350" b="1" dirty="0">
                  <a:solidFill>
                    <a:srgbClr val="C00000"/>
                  </a:solidFill>
                </a:rPr>
                <a:t>E</a:t>
              </a:r>
              <a:r>
                <a:rPr lang="en-US" sz="1350" dirty="0"/>
                <a:t>yelids (bruising)</a:t>
              </a:r>
            </a:p>
            <a:p>
              <a:r>
                <a:rPr lang="en-US" sz="1350" b="1" dirty="0" err="1" smtClean="0">
                  <a:solidFill>
                    <a:srgbClr val="C00000"/>
                  </a:solidFill>
                </a:rPr>
                <a:t>S</a:t>
              </a:r>
              <a:r>
                <a:rPr lang="en-US" sz="1350" dirty="0" err="1" smtClean="0"/>
                <a:t>ubconjunctivae</a:t>
              </a:r>
              <a:endParaRPr lang="en-US" sz="1350" dirty="0"/>
            </a:p>
            <a:p>
              <a:r>
                <a:rPr lang="en-US" sz="1350" b="1" dirty="0" smtClean="0">
                  <a:solidFill>
                    <a:srgbClr val="C00000"/>
                  </a:solidFill>
                </a:rPr>
                <a:t>P</a:t>
              </a:r>
              <a:r>
                <a:rPr lang="en-US" sz="1350" dirty="0" smtClean="0"/>
                <a:t>atterned bruising</a:t>
              </a:r>
              <a:endParaRPr lang="en-US" sz="1350" dirty="0"/>
            </a:p>
          </p:txBody>
        </p:sp>
        <p:sp>
          <p:nvSpPr>
            <p:cNvPr id="16" name="TextBox 15"/>
            <p:cNvSpPr txBox="1"/>
            <p:nvPr/>
          </p:nvSpPr>
          <p:spPr>
            <a:xfrm>
              <a:off x="3698300" y="1204248"/>
              <a:ext cx="1747398" cy="1754326"/>
            </a:xfrm>
            <a:prstGeom prst="rect">
              <a:avLst/>
            </a:prstGeom>
            <a:noFill/>
          </p:spPr>
          <p:txBody>
            <a:bodyPr wrap="square" rtlCol="0">
              <a:spAutoFit/>
            </a:bodyPr>
            <a:lstStyle/>
            <a:p>
              <a:pPr algn="ctr"/>
              <a:r>
                <a:rPr lang="en-US" sz="1350" b="1" dirty="0">
                  <a:solidFill>
                    <a:srgbClr val="C00000"/>
                  </a:solidFill>
                </a:rPr>
                <a:t>4</a:t>
              </a:r>
            </a:p>
            <a:p>
              <a:pPr algn="ctr"/>
              <a:r>
                <a:rPr lang="en-US" sz="1350" dirty="0"/>
                <a:t>Bruises in the </a:t>
              </a:r>
              <a:r>
                <a:rPr lang="en-US" sz="1350" b="1" dirty="0">
                  <a:solidFill>
                    <a:srgbClr val="C00000"/>
                  </a:solidFill>
                </a:rPr>
                <a:t>TEN</a:t>
              </a:r>
              <a:r>
                <a:rPr lang="en-US" sz="1350" b="1" dirty="0"/>
                <a:t> </a:t>
              </a:r>
              <a:r>
                <a:rPr lang="en-US" sz="1350" dirty="0"/>
                <a:t>distribution in a child under </a:t>
              </a:r>
              <a:r>
                <a:rPr lang="en-US" sz="1350" b="1" dirty="0">
                  <a:solidFill>
                    <a:srgbClr val="C00000"/>
                  </a:solidFill>
                </a:rPr>
                <a:t>4 years of age</a:t>
              </a:r>
            </a:p>
            <a:p>
              <a:pPr algn="ctr"/>
              <a:r>
                <a:rPr lang="en-US" sz="1350" dirty="0"/>
                <a:t>or</a:t>
              </a:r>
            </a:p>
            <a:p>
              <a:pPr algn="ctr"/>
              <a:r>
                <a:rPr lang="en-US" sz="1350" b="1" dirty="0">
                  <a:solidFill>
                    <a:srgbClr val="C00000"/>
                  </a:solidFill>
                </a:rPr>
                <a:t>ANY</a:t>
              </a:r>
              <a:r>
                <a:rPr lang="en-US" sz="1350" dirty="0">
                  <a:solidFill>
                    <a:srgbClr val="C00000"/>
                  </a:solidFill>
                </a:rPr>
                <a:t> </a:t>
              </a:r>
              <a:r>
                <a:rPr lang="en-US" sz="1350" dirty="0"/>
                <a:t>bruise in an infant less than </a:t>
              </a:r>
              <a:r>
                <a:rPr lang="en-US" sz="1350" b="1" dirty="0">
                  <a:solidFill>
                    <a:srgbClr val="C00000"/>
                  </a:solidFill>
                </a:rPr>
                <a:t>4-6</a:t>
              </a:r>
              <a:r>
                <a:rPr lang="en-US" sz="1350" dirty="0">
                  <a:solidFill>
                    <a:srgbClr val="C00000"/>
                  </a:solidFill>
                </a:rPr>
                <a:t> </a:t>
              </a:r>
              <a:r>
                <a:rPr lang="en-US" sz="1350" b="1" dirty="0">
                  <a:solidFill>
                    <a:srgbClr val="C00000"/>
                  </a:solidFill>
                </a:rPr>
                <a:t>months of age</a:t>
              </a:r>
            </a:p>
          </p:txBody>
        </p:sp>
      </p:grpSp>
      <p:sp>
        <p:nvSpPr>
          <p:cNvPr id="22" name="TextBox 21"/>
          <p:cNvSpPr txBox="1"/>
          <p:nvPr/>
        </p:nvSpPr>
        <p:spPr>
          <a:xfrm>
            <a:off x="384081" y="693509"/>
            <a:ext cx="3495272" cy="823302"/>
          </a:xfrm>
          <a:prstGeom prst="rect">
            <a:avLst/>
          </a:prstGeom>
          <a:noFill/>
          <a:ln>
            <a:noFill/>
          </a:ln>
        </p:spPr>
        <p:txBody>
          <a:bodyPr wrap="square" rtlCol="0">
            <a:spAutoFit/>
          </a:bodyPr>
          <a:lstStyle/>
          <a:p>
            <a:r>
              <a:rPr lang="en-US" sz="1600" b="1" dirty="0" smtClean="0"/>
              <a:t>Sentinel Injuries</a:t>
            </a:r>
          </a:p>
          <a:p>
            <a:r>
              <a:rPr lang="en-US" sz="1050" dirty="0"/>
              <a:t>Providers should be aware of potential sentinel injuries </a:t>
            </a:r>
            <a:r>
              <a:rPr lang="en-US" sz="1050" dirty="0" smtClean="0"/>
              <a:t>that</a:t>
            </a:r>
            <a:r>
              <a:rPr lang="en-US" sz="1050" dirty="0"/>
              <a:t>, if missed, may result in more serious injury to the child. </a:t>
            </a:r>
            <a:r>
              <a:rPr lang="en-US" sz="1050" dirty="0" smtClean="0"/>
              <a:t>This includes:</a:t>
            </a:r>
          </a:p>
        </p:txBody>
      </p:sp>
      <p:sp>
        <p:nvSpPr>
          <p:cNvPr id="3" name="Footer Placeholder 2"/>
          <p:cNvSpPr>
            <a:spLocks noGrp="1"/>
          </p:cNvSpPr>
          <p:nvPr>
            <p:ph type="ftr" sz="quarter" idx="11"/>
          </p:nvPr>
        </p:nvSpPr>
        <p:spPr/>
        <p:txBody>
          <a:bodyPr/>
          <a:lstStyle/>
          <a:p>
            <a:r>
              <a:rPr lang="en-US" smtClean="0"/>
              <a:t>Reviewed August 2023</a:t>
            </a:r>
            <a:endParaRPr lang="en-US"/>
          </a:p>
        </p:txBody>
      </p:sp>
      <p:sp>
        <p:nvSpPr>
          <p:cNvPr id="4" name="Slide Number Placeholder 3"/>
          <p:cNvSpPr>
            <a:spLocks noGrp="1"/>
          </p:cNvSpPr>
          <p:nvPr>
            <p:ph type="sldNum" sz="quarter" idx="12"/>
          </p:nvPr>
        </p:nvSpPr>
        <p:spPr/>
        <p:txBody>
          <a:bodyPr/>
          <a:lstStyle/>
          <a:p>
            <a:fld id="{5B47B835-CFF4-4007-875F-3360DD681A9A}" type="slidenum">
              <a:rPr lang="en-US" smtClean="0"/>
              <a:t>8</a:t>
            </a:fld>
            <a:endParaRPr lang="en-US"/>
          </a:p>
        </p:txBody>
      </p:sp>
      <p:sp>
        <p:nvSpPr>
          <p:cNvPr id="12" name="TextBox 11"/>
          <p:cNvSpPr txBox="1"/>
          <p:nvPr/>
        </p:nvSpPr>
        <p:spPr>
          <a:xfrm>
            <a:off x="515771" y="5118649"/>
            <a:ext cx="7564299" cy="1477328"/>
          </a:xfrm>
          <a:prstGeom prst="rect">
            <a:avLst/>
          </a:prstGeom>
          <a:solidFill>
            <a:schemeClr val="bg1">
              <a:lumMod val="85000"/>
            </a:schemeClr>
          </a:solidFill>
        </p:spPr>
        <p:txBody>
          <a:bodyPr wrap="square" rtlCol="0">
            <a:spAutoFit/>
          </a:bodyPr>
          <a:lstStyle/>
          <a:p>
            <a:pPr algn="ctr"/>
            <a:r>
              <a:rPr lang="en-US" sz="1000" b="1" dirty="0"/>
              <a:t>Contact a Child Abuse Physician for Consultation or Recommendations for Disposition:</a:t>
            </a:r>
          </a:p>
          <a:p>
            <a:pPr marL="171450" indent="-171450">
              <a:buFont typeface="Arial" panose="020B0604020202020204" pitchFamily="34" charset="0"/>
              <a:buChar char="•"/>
            </a:pPr>
            <a:r>
              <a:rPr lang="en-US" sz="1000" dirty="0"/>
              <a:t>Univ. of Minnesota Masonic Children's Hospital, </a:t>
            </a:r>
            <a:r>
              <a:rPr lang="en-US" sz="1000" dirty="0" smtClean="0"/>
              <a:t>Minneapolis </a:t>
            </a:r>
            <a:r>
              <a:rPr lang="en-US" sz="1000" dirty="0"/>
              <a:t>-- Center for Safe &amp; Healthy Children (612) 273-SAFE (7233) or (672) 365-1000</a:t>
            </a:r>
          </a:p>
          <a:p>
            <a:pPr marL="171450" indent="-171450">
              <a:buFont typeface="Arial" panose="020B0604020202020204" pitchFamily="34" charset="0"/>
              <a:buChar char="•"/>
            </a:pPr>
            <a:r>
              <a:rPr lang="en-US" sz="1000" dirty="0"/>
              <a:t>Children's Minnesota, Minneapolis and St. </a:t>
            </a:r>
            <a:r>
              <a:rPr lang="en-US" sz="1000" dirty="0" smtClean="0"/>
              <a:t>Paul </a:t>
            </a:r>
            <a:r>
              <a:rPr lang="en-US" sz="1000" dirty="0"/>
              <a:t>-- Midwest Children's Resource Center (MCRC) (651) 220-6750 or (866) 755-2121 </a:t>
            </a:r>
          </a:p>
          <a:p>
            <a:pPr marL="171450" indent="-171450">
              <a:buFont typeface="Arial" panose="020B0604020202020204" pitchFamily="34" charset="0"/>
              <a:buChar char="•"/>
            </a:pPr>
            <a:r>
              <a:rPr lang="en-US" sz="1000" dirty="0"/>
              <a:t>Hennepin Health HCMC, </a:t>
            </a:r>
            <a:r>
              <a:rPr lang="en-US" sz="1000" dirty="0" smtClean="0"/>
              <a:t>Minneapolis </a:t>
            </a:r>
            <a:r>
              <a:rPr lang="en-US" sz="1000" dirty="0"/>
              <a:t>-- Center for Safe &amp; Healthy Children (800) 424-4262 (Hennepin Connect)</a:t>
            </a:r>
          </a:p>
          <a:p>
            <a:pPr marL="171450" indent="-171450">
              <a:buFont typeface="Arial" panose="020B0604020202020204" pitchFamily="34" charset="0"/>
              <a:buChar char="•"/>
            </a:pPr>
            <a:r>
              <a:rPr lang="en-US" sz="1000" dirty="0"/>
              <a:t>Mayo Clinic, </a:t>
            </a:r>
            <a:r>
              <a:rPr lang="en-US" sz="1000" dirty="0" smtClean="0"/>
              <a:t>Rochester </a:t>
            </a:r>
            <a:r>
              <a:rPr lang="en-US" sz="1000" dirty="0"/>
              <a:t>-- Mayo Child and Family Advocacy Program (507) 266-0443 daytime or (507) 284-2517</a:t>
            </a:r>
          </a:p>
          <a:p>
            <a:pPr marL="171450" indent="-171450">
              <a:buFont typeface="Arial" panose="020B0604020202020204" pitchFamily="34" charset="0"/>
              <a:buChar char="•"/>
            </a:pPr>
            <a:r>
              <a:rPr lang="en-US" sz="1000" dirty="0" err="1"/>
              <a:t>Essentia</a:t>
            </a:r>
            <a:r>
              <a:rPr lang="en-US" sz="1000" dirty="0"/>
              <a:t> Health St. Mary’s, </a:t>
            </a:r>
            <a:r>
              <a:rPr lang="en-US" sz="1000" dirty="0" smtClean="0"/>
              <a:t>Duluth </a:t>
            </a:r>
            <a:r>
              <a:rPr lang="en-US" sz="1000" dirty="0"/>
              <a:t>– (218) 786-8364</a:t>
            </a:r>
          </a:p>
          <a:p>
            <a:pPr marL="171450" indent="-171450">
              <a:buFont typeface="Arial" panose="020B0604020202020204" pitchFamily="34" charset="0"/>
              <a:buChar char="•"/>
            </a:pPr>
            <a:r>
              <a:rPr lang="en-US" sz="1000" dirty="0" err="1"/>
              <a:t>Gundersen</a:t>
            </a:r>
            <a:r>
              <a:rPr lang="en-US" sz="1000" dirty="0"/>
              <a:t> Health System, La Crosse—Child Protection Team (608) 782-7300</a:t>
            </a:r>
          </a:p>
          <a:p>
            <a:pPr marL="171450" indent="-171450">
              <a:buFont typeface="Arial" panose="020B0604020202020204" pitchFamily="34" charset="0"/>
              <a:buChar char="•"/>
            </a:pPr>
            <a:r>
              <a:rPr lang="en-US" sz="1000" dirty="0"/>
              <a:t>Sanford Health Sioux Falls, Sioux </a:t>
            </a:r>
            <a:r>
              <a:rPr lang="en-US" sz="1000" dirty="0" smtClean="0"/>
              <a:t>Falls </a:t>
            </a:r>
            <a:r>
              <a:rPr lang="en-US" sz="1000" dirty="0"/>
              <a:t>-- Child's Voice Child Advocacy Center (605) 333-2226</a:t>
            </a:r>
          </a:p>
          <a:p>
            <a:pPr marL="171450" indent="-171450">
              <a:buFont typeface="Arial" panose="020B0604020202020204" pitchFamily="34" charset="0"/>
              <a:buChar char="•"/>
            </a:pPr>
            <a:r>
              <a:rPr lang="en-US" sz="1000" dirty="0"/>
              <a:t>Sanford Health Fargo, </a:t>
            </a:r>
            <a:r>
              <a:rPr lang="en-US" sz="1000" dirty="0" smtClean="0"/>
              <a:t>Fargo </a:t>
            </a:r>
            <a:r>
              <a:rPr lang="en-US" sz="1000" dirty="0"/>
              <a:t>-- Child &amp; Adolescent Maltreatment Service(CAMS) (70I) 234-2000 or (877) 647 -1225</a:t>
            </a:r>
          </a:p>
        </p:txBody>
      </p:sp>
      <p:graphicFrame>
        <p:nvGraphicFramePr>
          <p:cNvPr id="10" name="Table 9"/>
          <p:cNvGraphicFramePr>
            <a:graphicFrameLocks noGrp="1"/>
          </p:cNvGraphicFramePr>
          <p:nvPr>
            <p:extLst>
              <p:ext uri="{D42A27DB-BD31-4B8C-83A1-F6EECF244321}">
                <p14:modId xmlns:p14="http://schemas.microsoft.com/office/powerpoint/2010/main" val="3144161118"/>
              </p:ext>
            </p:extLst>
          </p:nvPr>
        </p:nvGraphicFramePr>
        <p:xfrm>
          <a:off x="167055" y="1557722"/>
          <a:ext cx="3891452" cy="1805940"/>
        </p:xfrm>
        <a:graphic>
          <a:graphicData uri="http://schemas.openxmlformats.org/drawingml/2006/table">
            <a:tbl>
              <a:tblPr firstRow="1" bandRow="1">
                <a:tableStyleId>{2D5ABB26-0587-4C30-8999-92F81FD0307C}</a:tableStyleId>
              </a:tblPr>
              <a:tblGrid>
                <a:gridCol w="1744217"/>
                <a:gridCol w="2147235"/>
              </a:tblGrid>
              <a:tr h="211908">
                <a:tc>
                  <a:txBody>
                    <a:bodyPr/>
                    <a:lstStyle/>
                    <a:p>
                      <a:pPr marL="171450" indent="-171450">
                        <a:buFont typeface="Arial" panose="020B0604020202020204" pitchFamily="34" charset="0"/>
                        <a:buChar char="•"/>
                      </a:pPr>
                      <a:r>
                        <a:rPr lang="en-US" sz="1050" dirty="0" smtClean="0"/>
                        <a:t>Frenulum tears, oral injuries in non-ambulatory children</a:t>
                      </a:r>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Unexplained</a:t>
                      </a:r>
                      <a:r>
                        <a:rPr lang="en-US" sz="1050" baseline="0" dirty="0" smtClean="0"/>
                        <a:t> or unwitnessed head injury</a:t>
                      </a:r>
                      <a:endParaRPr lang="en-US" sz="1050" dirty="0" smtClean="0"/>
                    </a:p>
                  </a:txBody>
                  <a:tcPr/>
                </a:tc>
              </a:tr>
              <a:tr h="18904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Rib fractures, especially posterior</a:t>
                      </a:r>
                    </a:p>
                  </a:txBody>
                  <a:tcPr/>
                </a:tc>
                <a:tc>
                  <a:txBody>
                    <a:bodyPr/>
                    <a:lstStyle/>
                    <a:p>
                      <a:pPr marL="171450" indent="-171450">
                        <a:buFont typeface="Arial" panose="020B0604020202020204" pitchFamily="34" charset="0"/>
                        <a:buChar char="•"/>
                      </a:pPr>
                      <a:r>
                        <a:rPr lang="en-US" sz="1050" dirty="0" smtClean="0"/>
                        <a:t>Cigarette or other patterned burns</a:t>
                      </a:r>
                      <a:endParaRPr lang="en-US" sz="1050" dirty="0"/>
                    </a:p>
                  </a:txBody>
                  <a:tcPr/>
                </a:tc>
              </a:tr>
              <a:tr h="54539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Metaphyseal (corner) fractures in children &lt;12 months</a:t>
                      </a:r>
                    </a:p>
                  </a:txBody>
                  <a:tcPr/>
                </a:tc>
                <a:tc>
                  <a:txBody>
                    <a:bodyPr/>
                    <a:lstStyle/>
                    <a:p>
                      <a:pPr marL="171450" indent="-171450">
                        <a:buFont typeface="Arial" panose="020B0604020202020204" pitchFamily="34" charset="0"/>
                        <a:buChar char="•"/>
                      </a:pPr>
                      <a:r>
                        <a:rPr lang="en-US" sz="1050" dirty="0" smtClean="0"/>
                        <a:t>Abdominal injuries in children &lt;5</a:t>
                      </a:r>
                      <a:r>
                        <a:rPr lang="en-US" sz="1050" baseline="0" dirty="0" smtClean="0"/>
                        <a:t> years with non-motor vehicle collision mechanism reported</a:t>
                      </a:r>
                      <a:endParaRPr lang="en-US" sz="1050" dirty="0"/>
                    </a:p>
                  </a:txBody>
                  <a:tcPr/>
                </a:tc>
              </a:tr>
              <a:tr h="24197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Ear pinna</a:t>
                      </a:r>
                      <a:r>
                        <a:rPr lang="en-US" sz="1050" baseline="0" dirty="0" smtClean="0"/>
                        <a:t> bruising</a:t>
                      </a:r>
                      <a:endParaRPr lang="en-US" sz="1050" dirty="0" smtClean="0"/>
                    </a:p>
                  </a:txBody>
                  <a:tcPr/>
                </a:tc>
                <a:tc>
                  <a:txBody>
                    <a:bodyPr/>
                    <a:lstStyle/>
                    <a:p>
                      <a:pPr marL="171450" indent="-171450">
                        <a:buFont typeface="Arial" panose="020B0604020202020204" pitchFamily="34" charset="0"/>
                        <a:buChar char="•"/>
                      </a:pPr>
                      <a:r>
                        <a:rPr lang="en-US" sz="1050" dirty="0" smtClean="0"/>
                        <a:t>Bruising in non-mobile infant</a:t>
                      </a:r>
                      <a:endParaRPr lang="en-US" sz="1050" dirty="0"/>
                    </a:p>
                  </a:txBody>
                  <a:tcPr/>
                </a:tc>
              </a:tr>
            </a:tbl>
          </a:graphicData>
        </a:graphic>
      </p:graphicFrame>
      <p:sp>
        <p:nvSpPr>
          <p:cNvPr id="21" name="TextBox 20"/>
          <p:cNvSpPr txBox="1"/>
          <p:nvPr/>
        </p:nvSpPr>
        <p:spPr>
          <a:xfrm>
            <a:off x="141373" y="3369537"/>
            <a:ext cx="4036841" cy="1792798"/>
          </a:xfrm>
          <a:prstGeom prst="rect">
            <a:avLst/>
          </a:prstGeom>
          <a:noFill/>
        </p:spPr>
        <p:txBody>
          <a:bodyPr wrap="square" rtlCol="0">
            <a:spAutoFit/>
          </a:bodyPr>
          <a:lstStyle/>
          <a:p>
            <a:r>
              <a:rPr lang="en-US" sz="1050" b="1" dirty="0" smtClean="0"/>
              <a:t>Note:</a:t>
            </a:r>
            <a:endParaRPr lang="en-US" sz="1050" b="1" dirty="0"/>
          </a:p>
          <a:p>
            <a:pPr marL="285743" indent="-285743">
              <a:buFont typeface="Arial" panose="020B0604020202020204" pitchFamily="34" charset="0"/>
              <a:buChar char="•"/>
            </a:pPr>
            <a:r>
              <a:rPr lang="en-US" sz="1000" dirty="0"/>
              <a:t>Simple household falls rarely result in serious injury</a:t>
            </a:r>
            <a:r>
              <a:rPr lang="en-US" sz="1000" dirty="0" smtClean="0"/>
              <a:t>.</a:t>
            </a:r>
          </a:p>
          <a:p>
            <a:endParaRPr lang="en-US" sz="1000" dirty="0"/>
          </a:p>
          <a:p>
            <a:pPr marL="285743" indent="-285743">
              <a:buFont typeface="Arial" panose="020B0604020202020204" pitchFamily="34" charset="0"/>
              <a:buChar char="•"/>
            </a:pPr>
            <a:r>
              <a:rPr lang="en-US" sz="1000" dirty="0"/>
              <a:t>An unexplained injury is an injury that is not consistent with the child’s age, developmental abilities, or injury type; history that is vague or changes with time, repetition or caregiver; and/or an injury that presents after a delay in seeking care. </a:t>
            </a:r>
            <a:endParaRPr lang="en-US" sz="1000" dirty="0" smtClean="0"/>
          </a:p>
          <a:p>
            <a:endParaRPr lang="en-US" sz="1000" dirty="0" smtClean="0"/>
          </a:p>
          <a:p>
            <a:pPr marL="285743" indent="-285743">
              <a:buFont typeface="Arial" panose="020B0604020202020204" pitchFamily="34" charset="0"/>
              <a:buChar char="•"/>
            </a:pPr>
            <a:r>
              <a:rPr lang="en-US" sz="1000" dirty="0" smtClean="0"/>
              <a:t>Prompt </a:t>
            </a:r>
            <a:r>
              <a:rPr lang="en-US" sz="1000" dirty="0"/>
              <a:t>evaluation and treatment of traumatic injuries should be emphasized over initial investigation of suspected child abuse. </a:t>
            </a:r>
          </a:p>
          <a:p>
            <a:pPr marL="285743" indent="-285743">
              <a:buFont typeface="Arial" panose="020B0604020202020204" pitchFamily="34" charset="0"/>
              <a:buChar char="•"/>
            </a:pPr>
            <a:endParaRPr lang="en-US" sz="1000" dirty="0"/>
          </a:p>
        </p:txBody>
      </p:sp>
      <p:cxnSp>
        <p:nvCxnSpPr>
          <p:cNvPr id="13" name="Straight Connector 12"/>
          <p:cNvCxnSpPr/>
          <p:nvPr/>
        </p:nvCxnSpPr>
        <p:spPr>
          <a:xfrm>
            <a:off x="4178214" y="693509"/>
            <a:ext cx="0" cy="4394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1373" y="6538913"/>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8" name="Footer Placeholder 3"/>
          <p:cNvSpPr txBox="1">
            <a:spLocks/>
          </p:cNvSpPr>
          <p:nvPr/>
        </p:nvSpPr>
        <p:spPr>
          <a:xfrm>
            <a:off x="6711950" y="6529493"/>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t>Reviewed August 2023</a:t>
            </a:r>
            <a:endParaRPr lang="en-US" sz="900" dirty="0"/>
          </a:p>
        </p:txBody>
      </p:sp>
    </p:spTree>
    <p:extLst>
      <p:ext uri="{BB962C8B-B14F-4D97-AF65-F5344CB8AC3E}">
        <p14:creationId xmlns:p14="http://schemas.microsoft.com/office/powerpoint/2010/main" val="200332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73428"/>
          </a:xfrm>
        </p:spPr>
        <p:txBody>
          <a:bodyPr>
            <a:normAutofit/>
          </a:bodyPr>
          <a:lstStyle/>
          <a:p>
            <a:pPr algn="ctr"/>
            <a:r>
              <a:rPr lang="en-US" sz="1800" b="1" dirty="0" smtClean="0">
                <a:latin typeface="+mn-lt"/>
              </a:rPr>
              <a:t>Concussion Assessment and Management</a:t>
            </a:r>
            <a:endParaRPr lang="en-US" sz="1800" b="1" dirty="0">
              <a:latin typeface="+mn-lt"/>
            </a:endParaRPr>
          </a:p>
        </p:txBody>
      </p:sp>
      <p:sp>
        <p:nvSpPr>
          <p:cNvPr id="5" name="Slide Number Placeholder 4"/>
          <p:cNvSpPr>
            <a:spLocks noGrp="1"/>
          </p:cNvSpPr>
          <p:nvPr>
            <p:ph type="sldNum" sz="quarter" idx="12"/>
          </p:nvPr>
        </p:nvSpPr>
        <p:spPr/>
        <p:txBody>
          <a:bodyPr/>
          <a:lstStyle/>
          <a:p>
            <a:fld id="{5B47B835-CFF4-4007-875F-3360DD681A9A}" type="slidenum">
              <a:rPr lang="en-US" smtClean="0"/>
              <a:t>9</a:t>
            </a:fld>
            <a:endParaRPr lang="en-US" dirty="0"/>
          </a:p>
        </p:txBody>
      </p:sp>
      <p:sp>
        <p:nvSpPr>
          <p:cNvPr id="8" name="TextBox 7"/>
          <p:cNvSpPr txBox="1"/>
          <p:nvPr/>
        </p:nvSpPr>
        <p:spPr>
          <a:xfrm>
            <a:off x="4690696" y="896746"/>
            <a:ext cx="3969727" cy="3677930"/>
          </a:xfrm>
          <a:prstGeom prst="rect">
            <a:avLst/>
          </a:prstGeom>
          <a:noFill/>
          <a:ln>
            <a:solidFill>
              <a:srgbClr val="C00000"/>
            </a:solidFill>
          </a:ln>
        </p:spPr>
        <p:txBody>
          <a:bodyPr wrap="square" rtlCol="0">
            <a:spAutoFit/>
          </a:bodyPr>
          <a:lstStyle/>
          <a:p>
            <a:r>
              <a:rPr lang="en-US" sz="1400" b="1" u="sng" dirty="0">
                <a:solidFill>
                  <a:srgbClr val="C00000"/>
                </a:solidFill>
              </a:rPr>
              <a:t>Dangerous Signs </a:t>
            </a:r>
            <a:r>
              <a:rPr lang="en-US" sz="1400" b="1" u="sng" dirty="0" smtClean="0">
                <a:solidFill>
                  <a:srgbClr val="C00000"/>
                </a:solidFill>
              </a:rPr>
              <a:t>and </a:t>
            </a:r>
            <a:r>
              <a:rPr lang="en-US" sz="1400" b="1" u="sng" dirty="0">
                <a:solidFill>
                  <a:srgbClr val="C00000"/>
                </a:solidFill>
              </a:rPr>
              <a:t>Symptoms of a Concussion</a:t>
            </a:r>
          </a:p>
          <a:p>
            <a:pPr marL="285750" indent="-285750">
              <a:buFont typeface="Arial" panose="020B0604020202020204" pitchFamily="34" charset="0"/>
              <a:buChar char="•"/>
            </a:pPr>
            <a:r>
              <a:rPr lang="en-US" sz="1400" dirty="0"/>
              <a:t>One pupil larger than the other.</a:t>
            </a:r>
          </a:p>
          <a:p>
            <a:pPr marL="285750" indent="-285750">
              <a:buFont typeface="Arial" panose="020B0604020202020204" pitchFamily="34" charset="0"/>
              <a:buChar char="•"/>
            </a:pPr>
            <a:r>
              <a:rPr lang="en-US" sz="1400" dirty="0"/>
              <a:t>Drowsiness or inability to wake up.</a:t>
            </a:r>
          </a:p>
          <a:p>
            <a:pPr marL="285750" indent="-285750">
              <a:buFont typeface="Arial" panose="020B0604020202020204" pitchFamily="34" charset="0"/>
              <a:buChar char="•"/>
            </a:pPr>
            <a:r>
              <a:rPr lang="en-US" sz="1400" dirty="0"/>
              <a:t>A headache that gets worse and does not go away.</a:t>
            </a:r>
          </a:p>
          <a:p>
            <a:pPr marL="285750" indent="-285750">
              <a:buFont typeface="Arial" panose="020B0604020202020204" pitchFamily="34" charset="0"/>
              <a:buChar char="•"/>
            </a:pPr>
            <a:r>
              <a:rPr lang="en-US" sz="1400" dirty="0"/>
              <a:t>Slurred speech, weakness, numbness, or decreased coordination.</a:t>
            </a:r>
          </a:p>
          <a:p>
            <a:pPr marL="285750" indent="-285750">
              <a:buFont typeface="Arial" panose="020B0604020202020204" pitchFamily="34" charset="0"/>
              <a:buChar char="•"/>
            </a:pPr>
            <a:r>
              <a:rPr lang="en-US" sz="1400" dirty="0"/>
              <a:t>Repeated vomiting or nausea, convulsions or seizures (shaking or twitching).</a:t>
            </a:r>
          </a:p>
          <a:p>
            <a:pPr marL="285750" indent="-285750">
              <a:buFont typeface="Arial" panose="020B0604020202020204" pitchFamily="34" charset="0"/>
              <a:buChar char="•"/>
            </a:pPr>
            <a:r>
              <a:rPr lang="en-US" sz="1400" dirty="0"/>
              <a:t>Unusual behavior, increased confusion, restlessness, or agitation.</a:t>
            </a:r>
          </a:p>
          <a:p>
            <a:pPr marL="285750" indent="-285750">
              <a:buFont typeface="Arial" panose="020B0604020202020204" pitchFamily="34" charset="0"/>
              <a:buChar char="•"/>
            </a:pPr>
            <a:r>
              <a:rPr lang="en-US" sz="1400" dirty="0"/>
              <a:t>Loss of consciousness (passed out/knocked out). Even a brief loss of consciousness should be taken seriously</a:t>
            </a:r>
            <a:r>
              <a:rPr lang="en-US" sz="1400" dirty="0" smtClean="0"/>
              <a:t>.</a:t>
            </a:r>
          </a:p>
          <a:p>
            <a:pPr marL="285750" indent="-285750">
              <a:buFont typeface="Arial" panose="020B0604020202020204" pitchFamily="34" charset="0"/>
              <a:buChar char="•"/>
            </a:pPr>
            <a:r>
              <a:rPr lang="en-US" sz="1400" dirty="0" smtClean="0"/>
              <a:t>For infants and toddlers: will not stop crying and cannot be consoled; will not nurse or eat</a:t>
            </a:r>
          </a:p>
        </p:txBody>
      </p:sp>
      <p:sp>
        <p:nvSpPr>
          <p:cNvPr id="9" name="Rectangle 8"/>
          <p:cNvSpPr/>
          <p:nvPr/>
        </p:nvSpPr>
        <p:spPr>
          <a:xfrm>
            <a:off x="413239" y="896746"/>
            <a:ext cx="3701561" cy="5078313"/>
          </a:xfrm>
          <a:prstGeom prst="rect">
            <a:avLst/>
          </a:prstGeom>
        </p:spPr>
        <p:txBody>
          <a:bodyPr wrap="square">
            <a:spAutoFit/>
          </a:bodyPr>
          <a:lstStyle/>
          <a:p>
            <a:r>
              <a:rPr lang="en-US" sz="1200" dirty="0">
                <a:solidFill>
                  <a:srgbClr val="000000"/>
                </a:solidFill>
                <a:latin typeface="Open Sans"/>
              </a:rPr>
              <a:t>Children and teens who show or report one or more of the signs and symptoms listed below, or simply say they just “don’t feel right” after a bump, blow, or jolt to the head or body, may have a concussion or more serious brain injury</a:t>
            </a:r>
            <a:r>
              <a:rPr lang="en-US" sz="1200" dirty="0" smtClean="0">
                <a:solidFill>
                  <a:srgbClr val="000000"/>
                </a:solidFill>
                <a:latin typeface="Open Sans"/>
              </a:rPr>
              <a:t>.</a:t>
            </a:r>
          </a:p>
          <a:p>
            <a:endParaRPr lang="en-US" sz="1200" dirty="0">
              <a:latin typeface="Open Sans"/>
            </a:endParaRPr>
          </a:p>
          <a:p>
            <a:r>
              <a:rPr lang="en-US" sz="1200" b="1" u="sng" dirty="0" smtClean="0">
                <a:latin typeface="Open Sans"/>
              </a:rPr>
              <a:t>Observed Concussion Signs</a:t>
            </a:r>
            <a:r>
              <a:rPr lang="en-US" sz="1200" dirty="0" smtClean="0">
                <a:latin typeface="Open Sans"/>
              </a:rPr>
              <a:t>	</a:t>
            </a:r>
            <a:endParaRPr lang="en-US" sz="1200" dirty="0">
              <a:latin typeface="Open Sans"/>
            </a:endParaRPr>
          </a:p>
          <a:p>
            <a:pPr>
              <a:buFont typeface="Arial" panose="020B0604020202020204" pitchFamily="34" charset="0"/>
              <a:buChar char="•"/>
            </a:pPr>
            <a:r>
              <a:rPr lang="en-US" sz="1200" dirty="0">
                <a:solidFill>
                  <a:srgbClr val="000000"/>
                </a:solidFill>
                <a:latin typeface="Open Sans"/>
              </a:rPr>
              <a:t>Can’t recall events </a:t>
            </a:r>
            <a:r>
              <a:rPr lang="en-US" sz="1200" i="1" dirty="0">
                <a:solidFill>
                  <a:srgbClr val="000000"/>
                </a:solidFill>
                <a:latin typeface="Open Sans"/>
              </a:rPr>
              <a:t>prior to</a:t>
            </a:r>
            <a:r>
              <a:rPr lang="en-US" sz="1200" dirty="0">
                <a:solidFill>
                  <a:srgbClr val="000000"/>
                </a:solidFill>
                <a:latin typeface="Open Sans"/>
              </a:rPr>
              <a:t> or </a:t>
            </a:r>
            <a:r>
              <a:rPr lang="en-US" sz="1200" i="1" dirty="0">
                <a:solidFill>
                  <a:srgbClr val="000000"/>
                </a:solidFill>
                <a:latin typeface="Open Sans"/>
              </a:rPr>
              <a:t>after</a:t>
            </a:r>
            <a:r>
              <a:rPr lang="en-US" sz="1200" dirty="0">
                <a:solidFill>
                  <a:srgbClr val="000000"/>
                </a:solidFill>
                <a:latin typeface="Open Sans"/>
              </a:rPr>
              <a:t> a hit or fall.</a:t>
            </a:r>
          </a:p>
          <a:p>
            <a:pPr>
              <a:buFont typeface="Arial" panose="020B0604020202020204" pitchFamily="34" charset="0"/>
              <a:buChar char="•"/>
            </a:pPr>
            <a:r>
              <a:rPr lang="en-US" sz="1200" dirty="0">
                <a:solidFill>
                  <a:srgbClr val="000000"/>
                </a:solidFill>
                <a:latin typeface="Open Sans"/>
              </a:rPr>
              <a:t>Appears dazed or stunned.</a:t>
            </a:r>
          </a:p>
          <a:p>
            <a:pPr>
              <a:buFont typeface="Arial" panose="020B0604020202020204" pitchFamily="34" charset="0"/>
              <a:buChar char="•"/>
            </a:pPr>
            <a:r>
              <a:rPr lang="en-US" sz="1200" dirty="0">
                <a:solidFill>
                  <a:srgbClr val="000000"/>
                </a:solidFill>
                <a:latin typeface="Open Sans"/>
              </a:rPr>
              <a:t>Forgets an instruction, is confused about an assignment or position, or is unsure of the game, score, or opponent.</a:t>
            </a:r>
          </a:p>
          <a:p>
            <a:pPr>
              <a:buFont typeface="Arial" panose="020B0604020202020204" pitchFamily="34" charset="0"/>
              <a:buChar char="•"/>
            </a:pPr>
            <a:r>
              <a:rPr lang="en-US" sz="1200" dirty="0">
                <a:solidFill>
                  <a:srgbClr val="000000"/>
                </a:solidFill>
                <a:latin typeface="Open Sans"/>
              </a:rPr>
              <a:t>Moves clumsily.</a:t>
            </a:r>
          </a:p>
          <a:p>
            <a:pPr>
              <a:buFont typeface="Arial" panose="020B0604020202020204" pitchFamily="34" charset="0"/>
              <a:buChar char="•"/>
            </a:pPr>
            <a:r>
              <a:rPr lang="en-US" sz="1200" dirty="0">
                <a:solidFill>
                  <a:srgbClr val="000000"/>
                </a:solidFill>
                <a:latin typeface="Open Sans"/>
              </a:rPr>
              <a:t>Answers questions slowly.</a:t>
            </a:r>
          </a:p>
          <a:p>
            <a:pPr>
              <a:buFont typeface="Arial" panose="020B0604020202020204" pitchFamily="34" charset="0"/>
              <a:buChar char="•"/>
            </a:pPr>
            <a:r>
              <a:rPr lang="en-US" sz="1200" dirty="0">
                <a:solidFill>
                  <a:srgbClr val="000000"/>
                </a:solidFill>
                <a:latin typeface="Open Sans"/>
              </a:rPr>
              <a:t>Loses consciousness </a:t>
            </a:r>
            <a:r>
              <a:rPr lang="en-US" sz="1200" i="1" dirty="0">
                <a:solidFill>
                  <a:srgbClr val="000000"/>
                </a:solidFill>
                <a:latin typeface="Open Sans"/>
              </a:rPr>
              <a:t>(even briefly)</a:t>
            </a:r>
            <a:r>
              <a:rPr lang="en-US" sz="1200" dirty="0">
                <a:solidFill>
                  <a:srgbClr val="000000"/>
                </a:solidFill>
                <a:latin typeface="Open Sans"/>
              </a:rPr>
              <a:t>.</a:t>
            </a:r>
          </a:p>
          <a:p>
            <a:pPr>
              <a:buFont typeface="Arial" panose="020B0604020202020204" pitchFamily="34" charset="0"/>
              <a:buChar char="•"/>
            </a:pPr>
            <a:r>
              <a:rPr lang="en-US" sz="1200" dirty="0">
                <a:solidFill>
                  <a:srgbClr val="000000"/>
                </a:solidFill>
                <a:latin typeface="Open Sans"/>
              </a:rPr>
              <a:t>Shows mood, behavior, or personality changes</a:t>
            </a:r>
            <a:r>
              <a:rPr lang="en-US" sz="1200" dirty="0" smtClean="0">
                <a:solidFill>
                  <a:srgbClr val="000000"/>
                </a:solidFill>
                <a:latin typeface="Open Sans"/>
              </a:rPr>
              <a:t>.</a:t>
            </a:r>
          </a:p>
          <a:p>
            <a:endParaRPr lang="en-US" sz="1200" dirty="0">
              <a:solidFill>
                <a:srgbClr val="000000"/>
              </a:solidFill>
              <a:latin typeface="Open Sans"/>
            </a:endParaRPr>
          </a:p>
          <a:p>
            <a:r>
              <a:rPr lang="en-US" sz="1200" b="1" u="sng" dirty="0" smtClean="0">
                <a:latin typeface="Open Sans"/>
              </a:rPr>
              <a:t>Reported Concussion Signs</a:t>
            </a:r>
            <a:endParaRPr lang="en-US" sz="1200" b="1" u="sng" dirty="0">
              <a:latin typeface="Open Sans"/>
            </a:endParaRPr>
          </a:p>
          <a:p>
            <a:pPr>
              <a:buFont typeface="Arial" panose="020B0604020202020204" pitchFamily="34" charset="0"/>
              <a:buChar char="•"/>
            </a:pPr>
            <a:r>
              <a:rPr lang="en-US" sz="1200" dirty="0">
                <a:solidFill>
                  <a:srgbClr val="000000"/>
                </a:solidFill>
                <a:latin typeface="Open Sans"/>
              </a:rPr>
              <a:t>Headache or “pressure” in head.</a:t>
            </a:r>
          </a:p>
          <a:p>
            <a:pPr>
              <a:buFont typeface="Arial" panose="020B0604020202020204" pitchFamily="34" charset="0"/>
              <a:buChar char="•"/>
            </a:pPr>
            <a:r>
              <a:rPr lang="en-US" sz="1200" dirty="0">
                <a:solidFill>
                  <a:srgbClr val="000000"/>
                </a:solidFill>
                <a:latin typeface="Open Sans"/>
              </a:rPr>
              <a:t>Nausea or vomiting.</a:t>
            </a:r>
          </a:p>
          <a:p>
            <a:pPr>
              <a:buFont typeface="Arial" panose="020B0604020202020204" pitchFamily="34" charset="0"/>
              <a:buChar char="•"/>
            </a:pPr>
            <a:r>
              <a:rPr lang="en-US" sz="1200" dirty="0">
                <a:solidFill>
                  <a:srgbClr val="000000"/>
                </a:solidFill>
                <a:latin typeface="Open Sans"/>
              </a:rPr>
              <a:t>Balance problems or dizziness, or double or blurry vision.</a:t>
            </a:r>
          </a:p>
          <a:p>
            <a:pPr>
              <a:buFont typeface="Arial" panose="020B0604020202020204" pitchFamily="34" charset="0"/>
              <a:buChar char="•"/>
            </a:pPr>
            <a:r>
              <a:rPr lang="en-US" sz="1200" dirty="0">
                <a:solidFill>
                  <a:srgbClr val="000000"/>
                </a:solidFill>
                <a:latin typeface="Open Sans"/>
              </a:rPr>
              <a:t>Bothered by light or noise.</a:t>
            </a:r>
          </a:p>
          <a:p>
            <a:pPr>
              <a:buFont typeface="Arial" panose="020B0604020202020204" pitchFamily="34" charset="0"/>
              <a:buChar char="•"/>
            </a:pPr>
            <a:r>
              <a:rPr lang="en-US" sz="1200" dirty="0">
                <a:solidFill>
                  <a:srgbClr val="000000"/>
                </a:solidFill>
                <a:latin typeface="Open Sans"/>
              </a:rPr>
              <a:t>Feeling sluggish, hazy, foggy, or groggy.</a:t>
            </a:r>
          </a:p>
          <a:p>
            <a:pPr>
              <a:buFont typeface="Arial" panose="020B0604020202020204" pitchFamily="34" charset="0"/>
              <a:buChar char="•"/>
            </a:pPr>
            <a:r>
              <a:rPr lang="en-US" sz="1200" dirty="0">
                <a:solidFill>
                  <a:srgbClr val="000000"/>
                </a:solidFill>
                <a:latin typeface="Open Sans"/>
              </a:rPr>
              <a:t>Confusion, or concentration or memory problems.</a:t>
            </a:r>
          </a:p>
          <a:p>
            <a:pPr>
              <a:buFont typeface="Arial" panose="020B0604020202020204" pitchFamily="34" charset="0"/>
              <a:buChar char="•"/>
            </a:pPr>
            <a:r>
              <a:rPr lang="en-US" sz="1200" dirty="0">
                <a:solidFill>
                  <a:srgbClr val="000000"/>
                </a:solidFill>
                <a:latin typeface="Open Sans"/>
              </a:rPr>
              <a:t>Just not “feeling right,” or “feeling down”.</a:t>
            </a:r>
          </a:p>
          <a:p>
            <a:endParaRPr lang="en-US" sz="1200" dirty="0" smtClean="0">
              <a:solidFill>
                <a:srgbClr val="000000"/>
              </a:solidFill>
              <a:latin typeface="Open Sans"/>
            </a:endParaRPr>
          </a:p>
        </p:txBody>
      </p:sp>
      <p:sp>
        <p:nvSpPr>
          <p:cNvPr id="10" name="TextBox 9"/>
          <p:cNvSpPr txBox="1"/>
          <p:nvPr/>
        </p:nvSpPr>
        <p:spPr>
          <a:xfrm>
            <a:off x="4339003" y="4873043"/>
            <a:ext cx="4479680" cy="923330"/>
          </a:xfrm>
          <a:prstGeom prst="rect">
            <a:avLst/>
          </a:prstGeom>
          <a:noFill/>
        </p:spPr>
        <p:txBody>
          <a:bodyPr wrap="square" rtlCol="0">
            <a:spAutoFit/>
          </a:bodyPr>
          <a:lstStyle/>
          <a:p>
            <a:r>
              <a:rPr lang="en-US" sz="1200" dirty="0">
                <a:solidFill>
                  <a:srgbClr val="000000"/>
                </a:solidFill>
                <a:latin typeface="Open Sans"/>
              </a:rPr>
              <a:t>Signs and symptoms generally show up soon after the injury. However, </a:t>
            </a:r>
            <a:r>
              <a:rPr lang="en-US" sz="1200" dirty="0" smtClean="0">
                <a:solidFill>
                  <a:srgbClr val="000000"/>
                </a:solidFill>
                <a:latin typeface="Open Sans"/>
              </a:rPr>
              <a:t>some symptoms may not show up for hours or days. Ongoing assessment is important to identify any changes.</a:t>
            </a:r>
            <a:endParaRPr lang="en-US" sz="1200" dirty="0">
              <a:solidFill>
                <a:srgbClr val="000000"/>
              </a:solidFill>
              <a:latin typeface="Open Sans"/>
            </a:endParaRPr>
          </a:p>
          <a:p>
            <a:endParaRPr lang="en-US" dirty="0"/>
          </a:p>
        </p:txBody>
      </p:sp>
      <p:sp>
        <p:nvSpPr>
          <p:cNvPr id="11" name="Rectangle 10"/>
          <p:cNvSpPr/>
          <p:nvPr/>
        </p:nvSpPr>
        <p:spPr>
          <a:xfrm>
            <a:off x="4339003" y="5651893"/>
            <a:ext cx="4572000" cy="430887"/>
          </a:xfrm>
          <a:prstGeom prst="rect">
            <a:avLst/>
          </a:prstGeom>
        </p:spPr>
        <p:txBody>
          <a:bodyPr>
            <a:spAutoFit/>
          </a:bodyPr>
          <a:lstStyle/>
          <a:p>
            <a:r>
              <a:rPr lang="en-US" sz="1100" dirty="0"/>
              <a:t>Reference</a:t>
            </a:r>
            <a:r>
              <a:rPr lang="en-US" sz="1100" dirty="0" smtClean="0"/>
              <a:t>: CDC HEADS UP Brain Injury Basics</a:t>
            </a:r>
            <a:r>
              <a:rPr lang="en-US" sz="1100" dirty="0"/>
              <a:t>: https://www.cdc.gov/headsup/basics/concussion_symptoms.html</a:t>
            </a:r>
          </a:p>
        </p:txBody>
      </p:sp>
      <p:pic>
        <p:nvPicPr>
          <p:cNvPr id="12"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1373" y="6488668"/>
            <a:ext cx="493862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4"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1941998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4917</TotalTime>
  <Words>5124</Words>
  <Application>Microsoft Office PowerPoint</Application>
  <PresentationFormat>Letter Paper (8.5x11 in)</PresentationFormat>
  <Paragraphs>502</Paragraphs>
  <Slides>16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Noto Sans</vt:lpstr>
      <vt:lpstr>Open Sans</vt:lpstr>
      <vt:lpstr>Office Theme</vt:lpstr>
      <vt:lpstr>1_Office Theme</vt:lpstr>
      <vt:lpstr>PowerPoint Presentation</vt:lpstr>
      <vt:lpstr>Disclaimers </vt:lpstr>
      <vt:lpstr>Contents</vt:lpstr>
      <vt:lpstr>Definitions for this Resource</vt:lpstr>
      <vt:lpstr>PowerPoint Presentation</vt:lpstr>
      <vt:lpstr>PowerPoint Presentation</vt:lpstr>
      <vt:lpstr>PowerPoint Presentation</vt:lpstr>
      <vt:lpstr>PowerPoint Presentation</vt:lpstr>
      <vt:lpstr>Concussion Assessment and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Children's Hospitals &amp; Clinics of MN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Plasencia</dc:creator>
  <cp:lastModifiedBy>Laura Plasencia</cp:lastModifiedBy>
  <cp:revision>107</cp:revision>
  <dcterms:created xsi:type="dcterms:W3CDTF">2022-05-09T19:53:54Z</dcterms:created>
  <dcterms:modified xsi:type="dcterms:W3CDTF">2023-08-27T12:32:48Z</dcterms:modified>
</cp:coreProperties>
</file>