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2" r:id="rId3"/>
    <p:sldId id="274" r:id="rId4"/>
    <p:sldId id="273" r:id="rId5"/>
    <p:sldId id="313" r:id="rId6"/>
    <p:sldId id="292" r:id="rId7"/>
    <p:sldId id="295" r:id="rId8"/>
    <p:sldId id="305" r:id="rId9"/>
    <p:sldId id="291" r:id="rId10"/>
    <p:sldId id="294" r:id="rId11"/>
    <p:sldId id="307" r:id="rId12"/>
    <p:sldId id="296" r:id="rId13"/>
    <p:sldId id="293" r:id="rId14"/>
    <p:sldId id="308" r:id="rId15"/>
    <p:sldId id="309" r:id="rId16"/>
    <p:sldId id="280" r:id="rId17"/>
    <p:sldId id="310" r:id="rId18"/>
    <p:sldId id="311" r:id="rId19"/>
    <p:sldId id="283" r:id="rId20"/>
    <p:sldId id="318" r:id="rId21"/>
    <p:sldId id="297" r:id="rId22"/>
    <p:sldId id="300" r:id="rId23"/>
    <p:sldId id="298" r:id="rId24"/>
    <p:sldId id="301" r:id="rId25"/>
    <p:sldId id="303" r:id="rId26"/>
    <p:sldId id="302" r:id="rId27"/>
    <p:sldId id="317" r:id="rId28"/>
    <p:sldId id="299" r:id="rId29"/>
    <p:sldId id="256" r:id="rId30"/>
    <p:sldId id="278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4D9CE-C9CC-4732-A417-ADFE1E3E0C33}" v="17" dt="2025-11-20T04:28:03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BF26A-BC27-4C2F-8706-1AF3E47DDA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1F9CCB-63DC-49BC-9593-B21D835A7F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933 TQIP Trauma centers</a:t>
          </a:r>
        </a:p>
      </dgm:t>
    </dgm:pt>
    <dgm:pt modelId="{9452E969-4A59-41D8-98B3-9432B0CD5A7B}" type="parTrans" cxnId="{241C0FE7-6D53-4405-B9A5-D52AC63D7EF8}">
      <dgm:prSet/>
      <dgm:spPr/>
      <dgm:t>
        <a:bodyPr/>
        <a:lstStyle/>
        <a:p>
          <a:endParaRPr lang="en-US"/>
        </a:p>
      </dgm:t>
    </dgm:pt>
    <dgm:pt modelId="{D4737DF6-B592-4752-8FF4-2900C308FCA0}" type="sibTrans" cxnId="{241C0FE7-6D53-4405-B9A5-D52AC63D7EF8}">
      <dgm:prSet/>
      <dgm:spPr/>
      <dgm:t>
        <a:bodyPr/>
        <a:lstStyle/>
        <a:p>
          <a:endParaRPr lang="en-US"/>
        </a:p>
      </dgm:t>
    </dgm:pt>
    <dgm:pt modelId="{59923B66-F061-435B-B5AF-A3B8B1C1FB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2100 attendees</a:t>
          </a:r>
        </a:p>
      </dgm:t>
    </dgm:pt>
    <dgm:pt modelId="{404409D9-F79B-4148-AB3E-243FAC9C8477}" type="parTrans" cxnId="{48F6030D-8031-4459-88E7-D908589FCABB}">
      <dgm:prSet/>
      <dgm:spPr/>
      <dgm:t>
        <a:bodyPr/>
        <a:lstStyle/>
        <a:p>
          <a:endParaRPr lang="en-US"/>
        </a:p>
      </dgm:t>
    </dgm:pt>
    <dgm:pt modelId="{EEA3EAB5-91AF-473B-B56E-760D7EBBCA9B}" type="sibTrans" cxnId="{48F6030D-8031-4459-88E7-D908589FCABB}">
      <dgm:prSet/>
      <dgm:spPr/>
      <dgm:t>
        <a:bodyPr/>
        <a:lstStyle/>
        <a:p>
          <a:endParaRPr lang="en-US"/>
        </a:p>
      </dgm:t>
    </dgm:pt>
    <dgm:pt modelId="{E39CB018-FEEE-4B0D-9344-11C2598B2C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400 + posters</a:t>
          </a:r>
        </a:p>
      </dgm:t>
    </dgm:pt>
    <dgm:pt modelId="{B0CA224B-4E32-4D4B-A373-A843E3764E02}" type="parTrans" cxnId="{F54B8DAC-C46D-4E3A-A017-BA41535F827B}">
      <dgm:prSet/>
      <dgm:spPr/>
      <dgm:t>
        <a:bodyPr/>
        <a:lstStyle/>
        <a:p>
          <a:endParaRPr lang="en-US"/>
        </a:p>
      </dgm:t>
    </dgm:pt>
    <dgm:pt modelId="{E6C55CDC-7684-4862-889C-C3D1217FFCF6}" type="sibTrans" cxnId="{F54B8DAC-C46D-4E3A-A017-BA41535F827B}">
      <dgm:prSet/>
      <dgm:spPr/>
      <dgm:t>
        <a:bodyPr/>
        <a:lstStyle/>
        <a:p>
          <a:endParaRPr lang="en-US"/>
        </a:p>
      </dgm:t>
    </dgm:pt>
    <dgm:pt modelId="{FC4E5032-7CF6-4F8D-BDF7-0EE28AC861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25 break out presentations</a:t>
          </a:r>
        </a:p>
      </dgm:t>
    </dgm:pt>
    <dgm:pt modelId="{13821310-0CF7-47C4-B908-83EBFCA839FA}" type="parTrans" cxnId="{AD21278D-4321-4AA6-A024-9CCD221B1E3D}">
      <dgm:prSet/>
      <dgm:spPr/>
      <dgm:t>
        <a:bodyPr/>
        <a:lstStyle/>
        <a:p>
          <a:endParaRPr lang="en-US"/>
        </a:p>
      </dgm:t>
    </dgm:pt>
    <dgm:pt modelId="{048941AA-28E4-4015-A7D8-1F39794F7240}" type="sibTrans" cxnId="{AD21278D-4321-4AA6-A024-9CCD221B1E3D}">
      <dgm:prSet/>
      <dgm:spPr/>
      <dgm:t>
        <a:bodyPr/>
        <a:lstStyle/>
        <a:p>
          <a:endParaRPr lang="en-US"/>
        </a:p>
      </dgm:t>
    </dgm:pt>
    <dgm:pt modelId="{D5AB4A5F-A34D-4329-86F6-D44B2467A932}" type="pres">
      <dgm:prSet presAssocID="{0D6BF26A-BC27-4C2F-8706-1AF3E47DDA6E}" presName="root" presStyleCnt="0">
        <dgm:presLayoutVars>
          <dgm:dir/>
          <dgm:resizeHandles val="exact"/>
        </dgm:presLayoutVars>
      </dgm:prSet>
      <dgm:spPr/>
    </dgm:pt>
    <dgm:pt modelId="{3D365D4A-0588-4430-85C0-CCD1E699384D}" type="pres">
      <dgm:prSet presAssocID="{6B1F9CCB-63DC-49BC-9593-B21D835A7F4D}" presName="compNode" presStyleCnt="0"/>
      <dgm:spPr/>
    </dgm:pt>
    <dgm:pt modelId="{69680F8C-1492-470F-9C38-AA0A7ECF473C}" type="pres">
      <dgm:prSet presAssocID="{6B1F9CCB-63DC-49BC-9593-B21D835A7F4D}" presName="bgRect" presStyleLbl="bgShp" presStyleIdx="0" presStyleCnt="4"/>
      <dgm:spPr/>
    </dgm:pt>
    <dgm:pt modelId="{4077A706-C017-4660-A1AC-182A6041D880}" type="pres">
      <dgm:prSet presAssocID="{6B1F9CCB-63DC-49BC-9593-B21D835A7F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8BB0619D-ED31-463C-A13E-3C962CEBEA6B}" type="pres">
      <dgm:prSet presAssocID="{6B1F9CCB-63DC-49BC-9593-B21D835A7F4D}" presName="spaceRect" presStyleCnt="0"/>
      <dgm:spPr/>
    </dgm:pt>
    <dgm:pt modelId="{9C7F9388-02F4-4976-92D1-59C237F49C52}" type="pres">
      <dgm:prSet presAssocID="{6B1F9CCB-63DC-49BC-9593-B21D835A7F4D}" presName="parTx" presStyleLbl="revTx" presStyleIdx="0" presStyleCnt="4">
        <dgm:presLayoutVars>
          <dgm:chMax val="0"/>
          <dgm:chPref val="0"/>
        </dgm:presLayoutVars>
      </dgm:prSet>
      <dgm:spPr/>
    </dgm:pt>
    <dgm:pt modelId="{7D048164-8C4F-47E2-8E70-877893518D19}" type="pres">
      <dgm:prSet presAssocID="{D4737DF6-B592-4752-8FF4-2900C308FCA0}" presName="sibTrans" presStyleCnt="0"/>
      <dgm:spPr/>
    </dgm:pt>
    <dgm:pt modelId="{DECE1214-DE24-4BA2-8A04-973229BF6865}" type="pres">
      <dgm:prSet presAssocID="{59923B66-F061-435B-B5AF-A3B8B1C1FB89}" presName="compNode" presStyleCnt="0"/>
      <dgm:spPr/>
    </dgm:pt>
    <dgm:pt modelId="{3A67ADCD-4ADD-4C16-90D7-DFDCF3ACA109}" type="pres">
      <dgm:prSet presAssocID="{59923B66-F061-435B-B5AF-A3B8B1C1FB89}" presName="bgRect" presStyleLbl="bgShp" presStyleIdx="1" presStyleCnt="4"/>
      <dgm:spPr/>
    </dgm:pt>
    <dgm:pt modelId="{6D3B54D3-A50F-4BBA-A8AD-0F594A1A012E}" type="pres">
      <dgm:prSet presAssocID="{59923B66-F061-435B-B5AF-A3B8B1C1FB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0C1A6CC-E6B8-4303-B501-EEA7B441E420}" type="pres">
      <dgm:prSet presAssocID="{59923B66-F061-435B-B5AF-A3B8B1C1FB89}" presName="spaceRect" presStyleCnt="0"/>
      <dgm:spPr/>
    </dgm:pt>
    <dgm:pt modelId="{962C941B-6593-4B07-83D5-4E2D3F594848}" type="pres">
      <dgm:prSet presAssocID="{59923B66-F061-435B-B5AF-A3B8B1C1FB89}" presName="parTx" presStyleLbl="revTx" presStyleIdx="1" presStyleCnt="4">
        <dgm:presLayoutVars>
          <dgm:chMax val="0"/>
          <dgm:chPref val="0"/>
        </dgm:presLayoutVars>
      </dgm:prSet>
      <dgm:spPr/>
    </dgm:pt>
    <dgm:pt modelId="{0AD9A7F4-E86E-4CF0-B7CC-5A18DA19AF2B}" type="pres">
      <dgm:prSet presAssocID="{EEA3EAB5-91AF-473B-B56E-760D7EBBCA9B}" presName="sibTrans" presStyleCnt="0"/>
      <dgm:spPr/>
    </dgm:pt>
    <dgm:pt modelId="{04DE86BB-1C94-4C03-9AC3-51FC4EAE396D}" type="pres">
      <dgm:prSet presAssocID="{E39CB018-FEEE-4B0D-9344-11C2598B2C2E}" presName="compNode" presStyleCnt="0"/>
      <dgm:spPr/>
    </dgm:pt>
    <dgm:pt modelId="{7F7A15CD-13C3-4323-9393-4E2A8FC65B90}" type="pres">
      <dgm:prSet presAssocID="{E39CB018-FEEE-4B0D-9344-11C2598B2C2E}" presName="bgRect" presStyleLbl="bgShp" presStyleIdx="2" presStyleCnt="4"/>
      <dgm:spPr/>
    </dgm:pt>
    <dgm:pt modelId="{A9C17C8B-E42C-4316-8CAA-A93A1A3DCA33}" type="pres">
      <dgm:prSet presAssocID="{E39CB018-FEEE-4B0D-9344-11C2598B2C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D9D9619-9A97-4E9C-BA54-E83C04986B1A}" type="pres">
      <dgm:prSet presAssocID="{E39CB018-FEEE-4B0D-9344-11C2598B2C2E}" presName="spaceRect" presStyleCnt="0"/>
      <dgm:spPr/>
    </dgm:pt>
    <dgm:pt modelId="{55CF06F3-5FA2-40E8-94C9-7285B74E1655}" type="pres">
      <dgm:prSet presAssocID="{E39CB018-FEEE-4B0D-9344-11C2598B2C2E}" presName="parTx" presStyleLbl="revTx" presStyleIdx="2" presStyleCnt="4">
        <dgm:presLayoutVars>
          <dgm:chMax val="0"/>
          <dgm:chPref val="0"/>
        </dgm:presLayoutVars>
      </dgm:prSet>
      <dgm:spPr/>
    </dgm:pt>
    <dgm:pt modelId="{426F21EB-EB8F-476C-BAB3-3DD5C76788C5}" type="pres">
      <dgm:prSet presAssocID="{E6C55CDC-7684-4862-889C-C3D1217FFCF6}" presName="sibTrans" presStyleCnt="0"/>
      <dgm:spPr/>
    </dgm:pt>
    <dgm:pt modelId="{4C9E49FE-6FF2-475A-80CB-CC272DDD4763}" type="pres">
      <dgm:prSet presAssocID="{FC4E5032-7CF6-4F8D-BDF7-0EE28AC8614F}" presName="compNode" presStyleCnt="0"/>
      <dgm:spPr/>
    </dgm:pt>
    <dgm:pt modelId="{860A9FB8-130D-47A5-97A4-5A3B886D26B8}" type="pres">
      <dgm:prSet presAssocID="{FC4E5032-7CF6-4F8D-BDF7-0EE28AC8614F}" presName="bgRect" presStyleLbl="bgShp" presStyleIdx="3" presStyleCnt="4"/>
      <dgm:spPr/>
    </dgm:pt>
    <dgm:pt modelId="{7F8DB726-9D12-4E33-A6D8-C1782AC71DF0}" type="pres">
      <dgm:prSet presAssocID="{FC4E5032-7CF6-4F8D-BDF7-0EE28AC861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86F2F19-72F9-48B2-857D-D68ACF8D96B8}" type="pres">
      <dgm:prSet presAssocID="{FC4E5032-7CF6-4F8D-BDF7-0EE28AC8614F}" presName="spaceRect" presStyleCnt="0"/>
      <dgm:spPr/>
    </dgm:pt>
    <dgm:pt modelId="{EBB9D771-93F3-48CB-B892-77681329084F}" type="pres">
      <dgm:prSet presAssocID="{FC4E5032-7CF6-4F8D-BDF7-0EE28AC861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F6030D-8031-4459-88E7-D908589FCABB}" srcId="{0D6BF26A-BC27-4C2F-8706-1AF3E47DDA6E}" destId="{59923B66-F061-435B-B5AF-A3B8B1C1FB89}" srcOrd="1" destOrd="0" parTransId="{404409D9-F79B-4148-AB3E-243FAC9C8477}" sibTransId="{EEA3EAB5-91AF-473B-B56E-760D7EBBCA9B}"/>
    <dgm:cxn modelId="{3ADE6021-E204-4FD5-8082-E5A84B3005FE}" type="presOf" srcId="{FC4E5032-7CF6-4F8D-BDF7-0EE28AC8614F}" destId="{EBB9D771-93F3-48CB-B892-77681329084F}" srcOrd="0" destOrd="0" presId="urn:microsoft.com/office/officeart/2018/2/layout/IconVerticalSolidList"/>
    <dgm:cxn modelId="{2E7FC952-A3E8-4C44-BD23-A11ACFE5F708}" type="presOf" srcId="{0D6BF26A-BC27-4C2F-8706-1AF3E47DDA6E}" destId="{D5AB4A5F-A34D-4329-86F6-D44B2467A932}" srcOrd="0" destOrd="0" presId="urn:microsoft.com/office/officeart/2018/2/layout/IconVerticalSolidList"/>
    <dgm:cxn modelId="{7F5B2581-1722-4FDC-96A9-8579C5BD93E6}" type="presOf" srcId="{59923B66-F061-435B-B5AF-A3B8B1C1FB89}" destId="{962C941B-6593-4B07-83D5-4E2D3F594848}" srcOrd="0" destOrd="0" presId="urn:microsoft.com/office/officeart/2018/2/layout/IconVerticalSolidList"/>
    <dgm:cxn modelId="{AD21278D-4321-4AA6-A024-9CCD221B1E3D}" srcId="{0D6BF26A-BC27-4C2F-8706-1AF3E47DDA6E}" destId="{FC4E5032-7CF6-4F8D-BDF7-0EE28AC8614F}" srcOrd="3" destOrd="0" parTransId="{13821310-0CF7-47C4-B908-83EBFCA839FA}" sibTransId="{048941AA-28E4-4015-A7D8-1F39794F7240}"/>
    <dgm:cxn modelId="{F54B8DAC-C46D-4E3A-A017-BA41535F827B}" srcId="{0D6BF26A-BC27-4C2F-8706-1AF3E47DDA6E}" destId="{E39CB018-FEEE-4B0D-9344-11C2598B2C2E}" srcOrd="2" destOrd="0" parTransId="{B0CA224B-4E32-4D4B-A373-A843E3764E02}" sibTransId="{E6C55CDC-7684-4862-889C-C3D1217FFCF6}"/>
    <dgm:cxn modelId="{5100D9D4-A5B9-426F-A2D8-58FE95E9CD30}" type="presOf" srcId="{6B1F9CCB-63DC-49BC-9593-B21D835A7F4D}" destId="{9C7F9388-02F4-4976-92D1-59C237F49C52}" srcOrd="0" destOrd="0" presId="urn:microsoft.com/office/officeart/2018/2/layout/IconVerticalSolidList"/>
    <dgm:cxn modelId="{241C0FE7-6D53-4405-B9A5-D52AC63D7EF8}" srcId="{0D6BF26A-BC27-4C2F-8706-1AF3E47DDA6E}" destId="{6B1F9CCB-63DC-49BC-9593-B21D835A7F4D}" srcOrd="0" destOrd="0" parTransId="{9452E969-4A59-41D8-98B3-9432B0CD5A7B}" sibTransId="{D4737DF6-B592-4752-8FF4-2900C308FCA0}"/>
    <dgm:cxn modelId="{292573F8-11A9-4409-B797-B9F7CAA7E591}" type="presOf" srcId="{E39CB018-FEEE-4B0D-9344-11C2598B2C2E}" destId="{55CF06F3-5FA2-40E8-94C9-7285B74E1655}" srcOrd="0" destOrd="0" presId="urn:microsoft.com/office/officeart/2018/2/layout/IconVerticalSolidList"/>
    <dgm:cxn modelId="{BE6C63A5-A4AE-4F18-A083-82186277D5EC}" type="presParOf" srcId="{D5AB4A5F-A34D-4329-86F6-D44B2467A932}" destId="{3D365D4A-0588-4430-85C0-CCD1E699384D}" srcOrd="0" destOrd="0" presId="urn:microsoft.com/office/officeart/2018/2/layout/IconVerticalSolidList"/>
    <dgm:cxn modelId="{4C4F031A-6000-4285-81CB-1831F6FB68B3}" type="presParOf" srcId="{3D365D4A-0588-4430-85C0-CCD1E699384D}" destId="{69680F8C-1492-470F-9C38-AA0A7ECF473C}" srcOrd="0" destOrd="0" presId="urn:microsoft.com/office/officeart/2018/2/layout/IconVerticalSolidList"/>
    <dgm:cxn modelId="{8F59A100-975B-46AD-8CC9-7D41886E8757}" type="presParOf" srcId="{3D365D4A-0588-4430-85C0-CCD1E699384D}" destId="{4077A706-C017-4660-A1AC-182A6041D880}" srcOrd="1" destOrd="0" presId="urn:microsoft.com/office/officeart/2018/2/layout/IconVerticalSolidList"/>
    <dgm:cxn modelId="{52E31292-DA8E-4704-87EC-D7FE7E09313D}" type="presParOf" srcId="{3D365D4A-0588-4430-85C0-CCD1E699384D}" destId="{8BB0619D-ED31-463C-A13E-3C962CEBEA6B}" srcOrd="2" destOrd="0" presId="urn:microsoft.com/office/officeart/2018/2/layout/IconVerticalSolidList"/>
    <dgm:cxn modelId="{D50AFF29-0497-4F47-9638-E4495E979612}" type="presParOf" srcId="{3D365D4A-0588-4430-85C0-CCD1E699384D}" destId="{9C7F9388-02F4-4976-92D1-59C237F49C52}" srcOrd="3" destOrd="0" presId="urn:microsoft.com/office/officeart/2018/2/layout/IconVerticalSolidList"/>
    <dgm:cxn modelId="{32AB7161-2978-4C1E-B4AF-1A2B362B28F7}" type="presParOf" srcId="{D5AB4A5F-A34D-4329-86F6-D44B2467A932}" destId="{7D048164-8C4F-47E2-8E70-877893518D19}" srcOrd="1" destOrd="0" presId="urn:microsoft.com/office/officeart/2018/2/layout/IconVerticalSolidList"/>
    <dgm:cxn modelId="{5DC4F48C-2D7D-4236-85AC-63BC868F300D}" type="presParOf" srcId="{D5AB4A5F-A34D-4329-86F6-D44B2467A932}" destId="{DECE1214-DE24-4BA2-8A04-973229BF6865}" srcOrd="2" destOrd="0" presId="urn:microsoft.com/office/officeart/2018/2/layout/IconVerticalSolidList"/>
    <dgm:cxn modelId="{0A54A735-238E-472E-9C12-EE8E86DB9AA8}" type="presParOf" srcId="{DECE1214-DE24-4BA2-8A04-973229BF6865}" destId="{3A67ADCD-4ADD-4C16-90D7-DFDCF3ACA109}" srcOrd="0" destOrd="0" presId="urn:microsoft.com/office/officeart/2018/2/layout/IconVerticalSolidList"/>
    <dgm:cxn modelId="{FE995BAA-A1BE-4CEC-AD44-AB0DBE6DF474}" type="presParOf" srcId="{DECE1214-DE24-4BA2-8A04-973229BF6865}" destId="{6D3B54D3-A50F-4BBA-A8AD-0F594A1A012E}" srcOrd="1" destOrd="0" presId="urn:microsoft.com/office/officeart/2018/2/layout/IconVerticalSolidList"/>
    <dgm:cxn modelId="{C1280003-81E8-49C6-8240-E52D9B3B00B6}" type="presParOf" srcId="{DECE1214-DE24-4BA2-8A04-973229BF6865}" destId="{40C1A6CC-E6B8-4303-B501-EEA7B441E420}" srcOrd="2" destOrd="0" presId="urn:microsoft.com/office/officeart/2018/2/layout/IconVerticalSolidList"/>
    <dgm:cxn modelId="{70AE22AE-2279-4F30-A7E7-82AA97425044}" type="presParOf" srcId="{DECE1214-DE24-4BA2-8A04-973229BF6865}" destId="{962C941B-6593-4B07-83D5-4E2D3F594848}" srcOrd="3" destOrd="0" presId="urn:microsoft.com/office/officeart/2018/2/layout/IconVerticalSolidList"/>
    <dgm:cxn modelId="{9A082C3A-7EE2-4E8C-BE07-70A2F81AA0D3}" type="presParOf" srcId="{D5AB4A5F-A34D-4329-86F6-D44B2467A932}" destId="{0AD9A7F4-E86E-4CF0-B7CC-5A18DA19AF2B}" srcOrd="3" destOrd="0" presId="urn:microsoft.com/office/officeart/2018/2/layout/IconVerticalSolidList"/>
    <dgm:cxn modelId="{C52DD08C-A24E-4782-8EB4-D8AECDE2B7D0}" type="presParOf" srcId="{D5AB4A5F-A34D-4329-86F6-D44B2467A932}" destId="{04DE86BB-1C94-4C03-9AC3-51FC4EAE396D}" srcOrd="4" destOrd="0" presId="urn:microsoft.com/office/officeart/2018/2/layout/IconVerticalSolidList"/>
    <dgm:cxn modelId="{2941EDC2-C493-450D-8AC5-032930C14F5A}" type="presParOf" srcId="{04DE86BB-1C94-4C03-9AC3-51FC4EAE396D}" destId="{7F7A15CD-13C3-4323-9393-4E2A8FC65B90}" srcOrd="0" destOrd="0" presId="urn:microsoft.com/office/officeart/2018/2/layout/IconVerticalSolidList"/>
    <dgm:cxn modelId="{EE674B30-6D54-4577-868C-75175E1E9515}" type="presParOf" srcId="{04DE86BB-1C94-4C03-9AC3-51FC4EAE396D}" destId="{A9C17C8B-E42C-4316-8CAA-A93A1A3DCA33}" srcOrd="1" destOrd="0" presId="urn:microsoft.com/office/officeart/2018/2/layout/IconVerticalSolidList"/>
    <dgm:cxn modelId="{4127E556-95B6-4CB6-A4A9-B1921A1E9572}" type="presParOf" srcId="{04DE86BB-1C94-4C03-9AC3-51FC4EAE396D}" destId="{8D9D9619-9A97-4E9C-BA54-E83C04986B1A}" srcOrd="2" destOrd="0" presId="urn:microsoft.com/office/officeart/2018/2/layout/IconVerticalSolidList"/>
    <dgm:cxn modelId="{76E79A51-E518-4BA4-B012-95EA8E644436}" type="presParOf" srcId="{04DE86BB-1C94-4C03-9AC3-51FC4EAE396D}" destId="{55CF06F3-5FA2-40E8-94C9-7285B74E1655}" srcOrd="3" destOrd="0" presId="urn:microsoft.com/office/officeart/2018/2/layout/IconVerticalSolidList"/>
    <dgm:cxn modelId="{A0595E19-845F-4156-B341-F0B357AC4022}" type="presParOf" srcId="{D5AB4A5F-A34D-4329-86F6-D44B2467A932}" destId="{426F21EB-EB8F-476C-BAB3-3DD5C76788C5}" srcOrd="5" destOrd="0" presId="urn:microsoft.com/office/officeart/2018/2/layout/IconVerticalSolidList"/>
    <dgm:cxn modelId="{055DBE18-E888-4F71-B7AC-62F2804115F9}" type="presParOf" srcId="{D5AB4A5F-A34D-4329-86F6-D44B2467A932}" destId="{4C9E49FE-6FF2-475A-80CB-CC272DDD4763}" srcOrd="6" destOrd="0" presId="urn:microsoft.com/office/officeart/2018/2/layout/IconVerticalSolidList"/>
    <dgm:cxn modelId="{63A6FBDE-A10F-4D26-BB86-7CAE61E6D39B}" type="presParOf" srcId="{4C9E49FE-6FF2-475A-80CB-CC272DDD4763}" destId="{860A9FB8-130D-47A5-97A4-5A3B886D26B8}" srcOrd="0" destOrd="0" presId="urn:microsoft.com/office/officeart/2018/2/layout/IconVerticalSolidList"/>
    <dgm:cxn modelId="{6691CFAB-E5FF-4150-B93E-0A411038A943}" type="presParOf" srcId="{4C9E49FE-6FF2-475A-80CB-CC272DDD4763}" destId="{7F8DB726-9D12-4E33-A6D8-C1782AC71DF0}" srcOrd="1" destOrd="0" presId="urn:microsoft.com/office/officeart/2018/2/layout/IconVerticalSolidList"/>
    <dgm:cxn modelId="{F7893359-FDA8-4CF2-BDDC-FF25C543D9AA}" type="presParOf" srcId="{4C9E49FE-6FF2-475A-80CB-CC272DDD4763}" destId="{586F2F19-72F9-48B2-857D-D68ACF8D96B8}" srcOrd="2" destOrd="0" presId="urn:microsoft.com/office/officeart/2018/2/layout/IconVerticalSolidList"/>
    <dgm:cxn modelId="{C7640FEC-4E8D-4AE5-8244-9C2D410EFE7E}" type="presParOf" srcId="{4C9E49FE-6FF2-475A-80CB-CC272DDD4763}" destId="{EBB9D771-93F3-48CB-B892-7768132908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0F8C-1492-470F-9C38-AA0A7ECF473C}">
      <dsp:nvSpPr>
        <dsp:cNvPr id="0" name=""/>
        <dsp:cNvSpPr/>
      </dsp:nvSpPr>
      <dsp:spPr>
        <a:xfrm>
          <a:off x="0" y="1805"/>
          <a:ext cx="5092194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7A706-C017-4660-A1AC-182A6041D88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F9388-02F4-4976-92D1-59C237F49C52}">
      <dsp:nvSpPr>
        <dsp:cNvPr id="0" name=""/>
        <dsp:cNvSpPr/>
      </dsp:nvSpPr>
      <dsp:spPr>
        <a:xfrm>
          <a:off x="1057183" y="1805"/>
          <a:ext cx="403501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933 TQIP Trauma centers</a:t>
          </a:r>
        </a:p>
      </dsp:txBody>
      <dsp:txXfrm>
        <a:off x="1057183" y="1805"/>
        <a:ext cx="4035010" cy="915310"/>
      </dsp:txXfrm>
    </dsp:sp>
    <dsp:sp modelId="{3A67ADCD-4ADD-4C16-90D7-DFDCF3ACA109}">
      <dsp:nvSpPr>
        <dsp:cNvPr id="0" name=""/>
        <dsp:cNvSpPr/>
      </dsp:nvSpPr>
      <dsp:spPr>
        <a:xfrm>
          <a:off x="0" y="1145944"/>
          <a:ext cx="5092194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B54D3-A50F-4BBA-A8AD-0F594A1A012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C941B-6593-4B07-83D5-4E2D3F594848}">
      <dsp:nvSpPr>
        <dsp:cNvPr id="0" name=""/>
        <dsp:cNvSpPr/>
      </dsp:nvSpPr>
      <dsp:spPr>
        <a:xfrm>
          <a:off x="1057183" y="1145944"/>
          <a:ext cx="403501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2100 attendees</a:t>
          </a:r>
        </a:p>
      </dsp:txBody>
      <dsp:txXfrm>
        <a:off x="1057183" y="1145944"/>
        <a:ext cx="4035010" cy="915310"/>
      </dsp:txXfrm>
    </dsp:sp>
    <dsp:sp modelId="{7F7A15CD-13C3-4323-9393-4E2A8FC65B90}">
      <dsp:nvSpPr>
        <dsp:cNvPr id="0" name=""/>
        <dsp:cNvSpPr/>
      </dsp:nvSpPr>
      <dsp:spPr>
        <a:xfrm>
          <a:off x="0" y="2290082"/>
          <a:ext cx="5092194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17C8B-E42C-4316-8CAA-A93A1A3DCA3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F06F3-5FA2-40E8-94C9-7285B74E1655}">
      <dsp:nvSpPr>
        <dsp:cNvPr id="0" name=""/>
        <dsp:cNvSpPr/>
      </dsp:nvSpPr>
      <dsp:spPr>
        <a:xfrm>
          <a:off x="1057183" y="2290082"/>
          <a:ext cx="403501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400 + posters</a:t>
          </a:r>
        </a:p>
      </dsp:txBody>
      <dsp:txXfrm>
        <a:off x="1057183" y="2290082"/>
        <a:ext cx="4035010" cy="915310"/>
      </dsp:txXfrm>
    </dsp:sp>
    <dsp:sp modelId="{860A9FB8-130D-47A5-97A4-5A3B886D26B8}">
      <dsp:nvSpPr>
        <dsp:cNvPr id="0" name=""/>
        <dsp:cNvSpPr/>
      </dsp:nvSpPr>
      <dsp:spPr>
        <a:xfrm>
          <a:off x="0" y="3434221"/>
          <a:ext cx="5092194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DB726-9D12-4E33-A6D8-C1782AC71DF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9D771-93F3-48CB-B892-77681329084F}">
      <dsp:nvSpPr>
        <dsp:cNvPr id="0" name=""/>
        <dsp:cNvSpPr/>
      </dsp:nvSpPr>
      <dsp:spPr>
        <a:xfrm>
          <a:off x="1057183" y="3434221"/>
          <a:ext cx="403501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25 break out presentations</a:t>
          </a:r>
        </a:p>
      </dsp:txBody>
      <dsp:txXfrm>
        <a:off x="1057183" y="3434221"/>
        <a:ext cx="4035010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CB39-C8CA-1948-E7A4-1E1927BE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5E77A-0A2E-1765-A72F-0A4B632C5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AC62-D368-B4E9-AA82-4470A7DE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8155-7700-97DA-8394-F7115DA5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FD3E-2C85-0ECC-5930-3F1CECFF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26DA-20AC-4D71-150C-5B8A5F35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5A0DC-97AE-5315-FB25-DC3475DD9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25A2-F22D-7FFC-8C2A-345CFB6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0F65-7226-671A-DA17-4CA6885D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B07DC-5E5C-D0FD-89DD-0A3068BE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8EB34-6F7E-D2B5-D8F0-A88820D86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33D27-D689-335F-ED32-5FB3C98EA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A7F5-3546-EACF-44AD-C2F8166D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0FE6-C3A1-CF96-8EC1-3020985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F921-456A-61CC-E58F-C02A5C6A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3E32-0716-39F9-C5A4-CE7FE393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224C-3CC8-ACD8-F06A-C015EABE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A40DE-E0D8-E805-6104-2203F8CD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342F-5A90-8B73-768B-609D0A51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F16A-974E-1839-75EE-754295C7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0A33-6375-06E5-3D4A-B67EDAB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3AEB5-BD4C-B865-B9DC-CF151341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FEA6-5BD1-7BE0-6333-CAB86C00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D415-AE5D-DB53-6D34-245E91AA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D6EC-E880-996E-D114-0B2F0319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7656-63D6-A792-0CE6-289F605D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9945-CDD5-8C44-8D13-9D5D0F5A7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ED0D-0269-7707-5E96-06F1B9FB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A1909-930B-73C6-F24D-45012A60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412E8-BEC3-E8C2-9527-2A5F5C65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CCFC4-AC4B-E6FB-37F1-AEFAC836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A923-072B-5B97-BBDC-A4755C71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CEBA-9083-45CD-6CD0-F246149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7BA9D-4F71-77DA-EDB5-F30FFE7DE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E2A23-8037-EA50-F00B-245A9502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2401C-79C6-34F5-8210-8A30A9925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3B404-E76E-770C-EEE4-F6E58F2C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F1F66-B39B-CEEF-F769-AA44EC4C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88343-27AD-1B51-EF91-751C7D2D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C6DF-2E51-E645-DA78-2A679755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240EE-EDA2-4E65-6F84-4867B4AE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A3E83-5078-69B0-26ED-A096E1A3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BDC9F-2BF0-C230-E873-FF06FC3C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79F6-39A1-8774-D7FB-AD654FA4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4F487-1263-A585-3BAE-8348F766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82C13-06F1-457A-95C8-6A78701C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0FFE-A9F6-9A64-C073-5D3F22E8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D7E7-074E-1D89-2846-E395115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B49F-3421-52D8-20B1-B5E654E4A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F8B44-6895-E05B-6C89-BAE0646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26D1E-FC5F-8D1C-224F-95D1E849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EED6-7546-F70C-7308-89C5F45A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E31F-AF20-BAB5-7433-6B3657A4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8D459-25DC-4B08-F659-6C715B5BF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F1AA1-7799-54E8-4FEC-431121F3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9B7D-8A8C-21A6-28A3-D4CDF872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061DF-14CB-5057-45B2-55F2EB96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CE3EF-D366-3ECB-8D83-08C79D32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80091-3CA3-4067-8986-3B0E28F8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3DD00-0941-5BA5-9ABD-345DFFF1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4BCC0-E1DC-B67C-1D64-E549F596A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66F436-DC7F-4398-B0C7-5C587D739D2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9629-4AEF-9004-1179-EE72B6671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ACEE-59DB-F2A6-B6D0-CE070A957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81642-8A67-4F85-8128-D07210A4A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s.org/quality-programs/trauma/quality/best-practices-guidelin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s.org/quality-programs/trauma/quality/best-practices-guidelin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2E6BC6C-4A83-4551-8FFE-1708120A6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3394C-4C38-9E93-3BD8-F84EA029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MMRTAC</a:t>
            </a:r>
            <a:br>
              <a:rPr lang="en-US" sz="5600">
                <a:solidFill>
                  <a:srgbClr val="FFFFFF"/>
                </a:solidFill>
              </a:rPr>
            </a:br>
            <a:r>
              <a:rPr lang="en-US" sz="5600">
                <a:solidFill>
                  <a:srgbClr val="FFFFFF"/>
                </a:solidFill>
              </a:rPr>
              <a:t>TQIP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C8419-11A0-EF22-F5AB-3821E7EB7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Fall Meeting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11/20/25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J Gipson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5EAE4E-5508-44B8-B920-1B8BA1D2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1794" y="1931746"/>
            <a:ext cx="465456" cy="581432"/>
            <a:chOff x="6741794" y="1931746"/>
            <a:chExt cx="465456" cy="581432"/>
          </a:xfrm>
          <a:solidFill>
            <a:srgbClr val="FFFFFF"/>
          </a:solidFill>
        </p:grpSpPr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57334" y="19317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16112" y="214158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1794" y="23854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076C2C0-C5BD-4593-4CBB-E555E092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00" y="2244089"/>
            <a:ext cx="4171686" cy="40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4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22049-C306-495B-2CD6-B1429444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92BB-3660-1654-A9B1-B112DA36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FFD4A8-08F9-178A-FB02-624384159E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E779D91E-6DEB-B4E2-B9D2-54F4CEDF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45101-905A-8874-6AF2-9CB155AF1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D444B-8DEC-E7B0-CDA7-7C8877B77F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Patterns of Trauma</a:t>
            </a:r>
          </a:p>
          <a:p>
            <a:r>
              <a:rPr lang="en-US" dirty="0"/>
              <a:t>Increase mortality with </a:t>
            </a:r>
          </a:p>
          <a:p>
            <a:pPr lvl="1"/>
            <a:r>
              <a:rPr lang="en-US" dirty="0"/>
              <a:t>Age </a:t>
            </a:r>
          </a:p>
          <a:p>
            <a:pPr lvl="1"/>
            <a:r>
              <a:rPr lang="en-US" dirty="0"/>
              <a:t>Number of rib fractures</a:t>
            </a:r>
          </a:p>
          <a:p>
            <a:pPr lvl="2"/>
            <a:r>
              <a:rPr lang="en-US" dirty="0"/>
              <a:t>1.1 OR per rib</a:t>
            </a:r>
          </a:p>
          <a:p>
            <a:pPr lvl="1"/>
            <a:r>
              <a:rPr lang="en-US" dirty="0"/>
              <a:t>Flail Chest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3D9FD-665E-5EE4-215D-F3F4ACD1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238A-EA2E-B9D8-66BC-8D52FD7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D9C6FC-5A82-7BE8-E4C1-67338AA9C1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FA36C7CD-1F37-B89A-13D4-03439261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39C14-D682-BA22-9213-E102C469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66CD0-4450-3416-2AC2-F99166436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Patterns of Trauma</a:t>
            </a:r>
          </a:p>
          <a:p>
            <a:endParaRPr lang="en-US" dirty="0"/>
          </a:p>
          <a:p>
            <a:r>
              <a:rPr lang="en-US" dirty="0"/>
              <a:t>ISS &gt; 16 44.9% “Polytrauma”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Rib Fractures</a:t>
            </a:r>
          </a:p>
          <a:p>
            <a:pPr lvl="1"/>
            <a:r>
              <a:rPr lang="en-US" dirty="0"/>
              <a:t>28.9% TBI</a:t>
            </a:r>
          </a:p>
          <a:p>
            <a:pPr lvl="1"/>
            <a:r>
              <a:rPr lang="en-US" dirty="0"/>
              <a:t>6.6% C spine Fractures</a:t>
            </a:r>
          </a:p>
          <a:p>
            <a:pPr lvl="1"/>
            <a:r>
              <a:rPr lang="en-US" dirty="0"/>
              <a:t>2.3 % Intrathoracic Vascular injuries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4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F8B0-D899-9239-916B-022993D6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63F3-FE25-B839-248E-289A2501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Updates- Preop </a:t>
            </a:r>
            <a:r>
              <a:rPr lang="en-US" dirty="0" err="1"/>
              <a:t>Planing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3445B1-DBE6-7481-8E80-9DA85BDCE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917" y="1524174"/>
            <a:ext cx="2621630" cy="3628987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626756B5-733D-96F1-4A26-0B97DEE0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240DA-1981-3C96-0C83-866A9F43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62490-7845-D98D-CDE6-00C3193801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postop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B8A1E-9674-38E8-31F1-3FD5E0DB9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955" y="1933366"/>
            <a:ext cx="8268854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6E4A1-52C1-E7D4-39C4-5A913AAC1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B392-F5C8-3D06-2911-881A03AF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A19367-4E17-574F-DEEE-93B42A329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AC3C52DD-C74D-9D00-7124-4EE8771C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01F06-4FB3-EF4C-F1B4-91D40D010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8017B-D5E0-B8E8-2132-147ACF7B6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22076" y="365125"/>
            <a:ext cx="6331947" cy="48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7D507-08C5-1526-C6D9-BF4AB56B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C475-54B3-BC2E-CD9D-26247148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 – Pain Management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9DD42-A697-377B-A575-8FE5E45F98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FE16063-2176-239A-D817-E4DAD691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F974E-2A39-2A99-95D1-AB2CA0EB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A33344-EE30-9AA1-EF6C-2B17E55FA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89396" y="1730368"/>
            <a:ext cx="5181600" cy="36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15B9-0AC0-A2D7-4EFC-383E9A719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B599-69E0-8095-4907-E0D2AE8C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Updates- Indications Rib Fixation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51E333-EA5E-F8B3-BE11-75C429191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5797" y="1825625"/>
            <a:ext cx="2157420" cy="2986405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DAEAA3F5-835B-C82D-DDDB-5FBE6B804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80D8B-BC10-05A6-86BE-5E8AABBD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DE6925-2ED6-6EC8-2125-64E77D81D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77492" y="1761892"/>
            <a:ext cx="4115374" cy="3334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21843-90EE-CD0A-7381-00B8D7120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141" y="1961945"/>
            <a:ext cx="4143953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3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4934-37A7-72B5-7C13-6D5B85099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02C7-104C-E6C2-F454-BB7608A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C333FD-B969-F8CC-0E72-D72FAFBFFB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9E2ACA-A313-867A-710C-7F2F01242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2560" y="1598765"/>
            <a:ext cx="4248743" cy="4182059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5BE96828-71BD-8E4C-F2CF-A83AA1D6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DC493-5868-1A17-C42B-1B6C064A7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2A6D-2F21-8B21-4F2A-98F826264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7DD2-1BF5-57A8-E0D2-01B075EA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A56511-4E28-0FEB-3A49-18BDFD130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C26896DF-245A-0772-A758-098ACFDA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498DF-E272-CC09-8294-B562E0165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0E9C6-6BE1-5DE1-1786-48FE83D4E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2898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Complications Rib fix</a:t>
            </a:r>
          </a:p>
          <a:p>
            <a:r>
              <a:rPr lang="en-US" dirty="0"/>
              <a:t>Postoperative Care</a:t>
            </a:r>
          </a:p>
          <a:p>
            <a:r>
              <a:rPr lang="en-US" dirty="0"/>
              <a:t>Follow Up</a:t>
            </a:r>
          </a:p>
          <a:p>
            <a:r>
              <a:rPr lang="en-US" dirty="0"/>
              <a:t>Outcomes Measurements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68E27-E897-82C2-9F34-EF1B1178F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693" y="365125"/>
            <a:ext cx="6153901" cy="29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4FB6-6B96-AD60-62AF-8E7C9256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4E61-7293-B13B-B6E9-76BBA9BA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5A04EF-E5B7-72B0-6DDB-B228ED1250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127" y="1690688"/>
            <a:ext cx="2390527" cy="3309083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B564957D-02EF-1241-B52D-BE27A14F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2759D-62E1-700F-B630-7B9C0474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85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EAADA-4FB1-72DE-797F-622AD40DF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2898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88529-DF3E-3BB7-84DF-FE5331011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409" y="179288"/>
            <a:ext cx="6556733" cy="64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19E64-914D-F81F-BAAE-FEED0F52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2E17-D9F3-49E5-65E1-75C4CA86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86F998-FF97-9C80-EFC4-E12452B3DF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2639" y="1489721"/>
            <a:ext cx="3499121" cy="48360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5CFAF-B4ED-C17C-A993-974400D9F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3D612E69-3EC0-1C50-DE75-AB8C1368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B6A61-E247-0887-10EE-190D2A24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80896-98F6-9946-CA7C-1B01992B4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6BFE9-CEFD-6241-EEDD-6A14E62B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TQIP 2025 Updates</a:t>
            </a:r>
          </a:p>
        </p:txBody>
      </p:sp>
      <p:pic>
        <p:nvPicPr>
          <p:cNvPr id="9" name="Picture 8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C0289F21-2E23-6541-8F19-F7C69DBB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69" r="12548" b="-1"/>
          <a:stretch>
            <a:fillRect/>
          </a:stretch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8" name="Content Placeholder 7" descr="A cover of a book with a skeleton&#10;&#10;AI-generated content may be incorrect.">
            <a:extLst>
              <a:ext uri="{FF2B5EF4-FFF2-40B4-BE49-F238E27FC236}">
                <a16:creationId xmlns:a16="http://schemas.microsoft.com/office/drawing/2014/main" id="{16EB477E-690F-64F0-EA1C-81DFAACA95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857" r="5" b="5"/>
          <a:stretch>
            <a:fillRect/>
          </a:stretch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5" name="Picture 4" descr="A blue and green cover with white text&#10;&#10;AI-generated content may be incorrect.">
            <a:extLst>
              <a:ext uri="{FF2B5EF4-FFF2-40B4-BE49-F238E27FC236}">
                <a16:creationId xmlns:a16="http://schemas.microsoft.com/office/drawing/2014/main" id="{169C5CFA-DA2A-6C73-6148-F9A651D944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54" r="39698" b="-1"/>
          <a:stretch>
            <a:fillRect/>
          </a:stretch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AA4826C5-D6D6-0914-A530-6E423457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r="14596" b="1"/>
          <a:stretch>
            <a:fillRect/>
          </a:stretch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6457C-A190-DD2D-12CB-FFDFD9E63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4201" y="4766266"/>
            <a:ext cx="5692774" cy="1080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0C7C-1355-7140-6879-69AAB022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7943-086B-669B-D63A-D9453397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10138-D28C-3402-78CC-885F9B2C2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A526DB-DE02-08CD-B0F9-9E5B4282C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Initial Assessment GU</a:t>
            </a:r>
          </a:p>
          <a:p>
            <a:r>
              <a:rPr lang="en-US" dirty="0"/>
              <a:t>Initial Imaging </a:t>
            </a:r>
          </a:p>
          <a:p>
            <a:r>
              <a:rPr lang="en-US" dirty="0"/>
              <a:t>Renal </a:t>
            </a:r>
          </a:p>
          <a:p>
            <a:pPr lvl="1"/>
            <a:r>
              <a:rPr lang="en-US" dirty="0"/>
              <a:t>Non-op, angiography</a:t>
            </a:r>
          </a:p>
          <a:p>
            <a:pPr lvl="1"/>
            <a:r>
              <a:rPr lang="en-US" dirty="0"/>
              <a:t>Operative</a:t>
            </a:r>
          </a:p>
          <a:p>
            <a:r>
              <a:rPr lang="en-US" dirty="0"/>
              <a:t>Bladder – Operative</a:t>
            </a:r>
          </a:p>
          <a:p>
            <a:pPr lvl="1"/>
            <a:r>
              <a:rPr lang="en-US" dirty="0"/>
              <a:t>ortho consideration</a:t>
            </a:r>
          </a:p>
          <a:p>
            <a:r>
              <a:rPr lang="en-US" dirty="0"/>
              <a:t>Urethral Injury –</a:t>
            </a:r>
          </a:p>
          <a:p>
            <a:pPr lvl="1"/>
            <a:r>
              <a:rPr lang="en-US" dirty="0"/>
              <a:t> OR vs stents</a:t>
            </a:r>
          </a:p>
          <a:p>
            <a:pPr lvl="1"/>
            <a:r>
              <a:rPr lang="en-US" dirty="0"/>
              <a:t>Pelvic </a:t>
            </a:r>
            <a:r>
              <a:rPr lang="en-US" dirty="0" err="1"/>
              <a:t>Fx</a:t>
            </a:r>
            <a:endParaRPr lang="en-US" dirty="0"/>
          </a:p>
          <a:p>
            <a:r>
              <a:rPr lang="en-US" dirty="0"/>
              <a:t>Genitalia</a:t>
            </a:r>
          </a:p>
          <a:p>
            <a:pPr lvl="1"/>
            <a:r>
              <a:rPr lang="en-US" dirty="0"/>
              <a:t>bites</a:t>
            </a:r>
          </a:p>
          <a:p>
            <a:pPr lvl="1"/>
            <a:r>
              <a:rPr lang="en-US" dirty="0"/>
              <a:t>peds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07C48490-0DB8-C711-4E8D-05ACF335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B4CDF-ECDD-BA56-798C-7C840452C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132D3-D787-D44E-FF39-BB73EBDA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9810-0D02-9620-3A72-9D791F17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032D23-99DD-F3E7-4AD4-31683AF395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62223A-8863-4E8B-4DEF-6397C6DAE5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F19DF869-74FE-99FE-8ED3-4DAF15BD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D0E33-5D3B-099E-FE64-C31E5F252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5F811-4537-99FB-1259-32FDEEDDD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285" y="497631"/>
            <a:ext cx="5843430" cy="224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AADFE-A49A-D5C3-194A-890FAB77F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354" y="3116588"/>
            <a:ext cx="3982006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FF5B2-BA2E-6B68-182B-1AE8E26CD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5855-3317-13F1-2BF5-F332E14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04DB88-481E-9334-ACED-CD9AEAAC8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471757-F4E1-770C-965E-807FBD4C4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75912" y="1376625"/>
            <a:ext cx="4830485" cy="454898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3675E0D8-E2A1-4E46-4DC2-EB2D2F45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2CBE0-734F-B92D-42B7-19794698B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9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92A7C-C7B7-F031-AEAE-7FC50E9B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0236-7E55-EB6C-9EA6-D2C2BB24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F0E4B8-EF26-131B-9B01-1356F8EBBA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8F1936-AA5D-880E-9851-DA9DB7AEB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3542" y="877850"/>
            <a:ext cx="3902210" cy="5389601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7CC0C83B-AF3B-D809-0259-24758963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E5C2-E276-E4B6-514D-448431B63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03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433EB-8463-42BC-51D3-6A8C845B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BF3-A644-AD5F-E97F-2D1E3DA0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Updates- Management  non-op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36CBC2-4D15-1363-12A9-E42245CD5E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B75A9A-0669-35F8-4953-267CE7E9F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1678" y="1967463"/>
            <a:ext cx="4372585" cy="3210373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69CA0261-F03E-AC6D-BC49-52766BE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C340A-0CA9-8CE1-FB65-F6C1B09AE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9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E1566-F480-D137-6B20-7806AE41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2FFA-7FC5-CCDB-1BFC-5E48145D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375A90-5385-CC39-2062-CAD51A88AD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BD8312-880B-EDD1-D7ED-D94B42BC5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1721" y="1395945"/>
            <a:ext cx="4163775" cy="4874225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8D0842BD-C202-6DF6-239F-572228F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C0646-8BC1-25FB-0ACD-9E498CF16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6421-73A6-671B-5067-328333EBA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920E-D941-CD81-2907-AB10B1F4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 Management Operative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C4BF7E-7E32-A9CF-4527-9EFECCB00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981FE-CF7B-A651-F83E-E1AB033C80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4965" y="1253331"/>
            <a:ext cx="4064223" cy="4936454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51946262-BA1A-2CE7-7D63-55FF3300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CB87E-9893-EF40-1937-61D920CAC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9CED-FF5A-B66B-9960-51620EED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0F30-C5CC-FA6F-77CD-5D074589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73" y="285776"/>
            <a:ext cx="10515600" cy="1325563"/>
          </a:xfrm>
        </p:spPr>
        <p:txBody>
          <a:bodyPr/>
          <a:lstStyle/>
          <a:p>
            <a:r>
              <a:rPr lang="en-US" dirty="0"/>
              <a:t>TQIP 2025 Updates- Renal/Bladder/Urethral/Genitalia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F91FB0-06C9-62F5-DFA5-9EC69AFB43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F4136E-39AD-EF6A-011C-790BC3221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1002" y="1825625"/>
            <a:ext cx="2832798" cy="24449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4C30F6F4-298C-2FFB-B5B4-BAC90273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07953-A766-D377-036E-A89BBE4D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099050-3462-7454-57E4-9B980ECE4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237" y="1662080"/>
            <a:ext cx="4038249" cy="49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B612-8106-03BD-8772-A71DD1E95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A764-3344-2B41-8CC5-8B7C692A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A43C71-F248-9BC4-B2AC-E25EA0CA5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7511" y="1825625"/>
            <a:ext cx="2844800" cy="39317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6F3226-7CA9-C795-1586-2235D4B29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3680" y="285776"/>
            <a:ext cx="6610965" cy="620709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90725E62-8DC0-D01A-370A-80F0D9F4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C31F5-77D3-678E-9659-781CDE4BD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1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551F1D-4EE3-846D-6C16-86F07AC3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– MMRTAC TQIP COLLABORATIVE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02CFF-8ECD-9378-461F-335332A43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i="0" dirty="0">
                <a:solidFill>
                  <a:srgbClr val="555555"/>
                </a:solidFill>
                <a:effectLst/>
                <a:latin typeface="var(--font-heading-headline)"/>
              </a:rPr>
              <a:t>What Is a TQIP Collaborative?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9EB60-1BCE-7F8B-F27D-26A31E3009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555555"/>
                </a:solidFill>
                <a:effectLst/>
                <a:latin typeface="inherit"/>
              </a:rPr>
              <a:t>A group of Trauma Quality Improvement Program (TQIP) hospitals in specified geographic area working together with the shared goal of trauma system quality improvement.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0C190A-1212-7587-0DA0-AFCF77A3B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C98C5D-7CE6-B8BA-B03A-EB2DC48961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DBFF531A-C999-A602-AF93-0EE2CA2B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170" y="1858989"/>
            <a:ext cx="4018430" cy="39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21339D-A814-DCCD-3F2B-BE02CF9F8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30D15-9DE1-8FFF-D1BE-B083584E7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0" name="Rectangle 24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A678C-8885-1F3D-A69F-4E1CF741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/>
              <a:t>TQIP 2025 Updates</a:t>
            </a:r>
            <a:endParaRPr lang="en-US" dirty="0"/>
          </a:p>
        </p:txBody>
      </p:sp>
      <p:graphicFrame>
        <p:nvGraphicFramePr>
          <p:cNvPr id="254" name="Content Placeholder 2">
            <a:extLst>
              <a:ext uri="{FF2B5EF4-FFF2-40B4-BE49-F238E27FC236}">
                <a16:creationId xmlns:a16="http://schemas.microsoft.com/office/drawing/2014/main" id="{3216E3FD-7F99-67A3-CF60-FD8E160E5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32393"/>
              </p:ext>
            </p:extLst>
          </p:nvPr>
        </p:nvGraphicFramePr>
        <p:xfrm>
          <a:off x="838201" y="1825625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1" name="Oval 25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6E67874B-5FF0-03BD-E32A-57DC5C97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" r="2" b="577"/>
          <a:stretch>
            <a:fillRect/>
          </a:stretch>
        </p:blipFill>
        <p:spPr bwMode="auto">
          <a:xfrm>
            <a:off x="10393175" y="5126449"/>
            <a:ext cx="1798825" cy="173155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Arc 25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5DB89-1F43-9459-8977-E743D38849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877" r="-3" b="-3"/>
          <a:stretch>
            <a:fillRect/>
          </a:stretch>
        </p:blipFill>
        <p:spPr>
          <a:xfrm>
            <a:off x="6402129" y="93518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4710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AF62B-8047-4B30-DE2F-D8CDBF7F9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85B25E-FC1F-0EEB-4457-8C474707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MMRTAC TQIP COLLABORATIVE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5EB56-93E2-B3BD-B813-935AF33E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068" y="2050595"/>
            <a:ext cx="2670780" cy="2617365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2DBE7339-245E-38AD-4D46-054AC9D6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671" y="2074130"/>
            <a:ext cx="2680181" cy="2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D014F4-94F0-4F05-1D9A-669C652C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Spring Report 2026- </a:t>
            </a:r>
          </a:p>
          <a:p>
            <a:r>
              <a:rPr lang="en-US" sz="2000" dirty="0"/>
              <a:t>Consideration Gap Analysis CW or GU Trauma?</a:t>
            </a:r>
          </a:p>
          <a:p>
            <a:r>
              <a:rPr lang="en-US" sz="2000" dirty="0"/>
              <a:t>Other 2026 Projects?  </a:t>
            </a:r>
          </a:p>
          <a:p>
            <a:r>
              <a:rPr lang="en-US" sz="2000" dirty="0"/>
              <a:t>Poster Presentations for 2026 Meeting- What are we proud of in Minnesota?</a:t>
            </a:r>
          </a:p>
        </p:txBody>
      </p:sp>
    </p:spTree>
    <p:extLst>
      <p:ext uri="{BB962C8B-B14F-4D97-AF65-F5344CB8AC3E}">
        <p14:creationId xmlns:p14="http://schemas.microsoft.com/office/powerpoint/2010/main" val="3902312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E3B2-BF47-5522-04CD-91BE2DC7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31F-C33F-1F0B-2BD4-02FCEBFF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updates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8B9FE98F-2799-1DB7-E59E-ADB24986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D757C0-BDAA-161C-04D4-B8EF9F75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822" y="2044931"/>
            <a:ext cx="10515600" cy="1540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94668A-07B8-41C9-2409-EA6D667BF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428" y="5622838"/>
            <a:ext cx="2667372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8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FB2F-E853-45A3-16BA-88845C33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B474-453B-F79D-1047-C1E6CF6E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Teams</a:t>
            </a:r>
          </a:p>
          <a:p>
            <a:r>
              <a:rPr lang="en-US" dirty="0"/>
              <a:t>Registry, Leadership tracks</a:t>
            </a:r>
          </a:p>
          <a:p>
            <a:r>
              <a:rPr lang="en-US" dirty="0"/>
              <a:t>Survivor Sessions</a:t>
            </a:r>
          </a:p>
          <a:p>
            <a:r>
              <a:rPr lang="en-US" dirty="0"/>
              <a:t>Change in definitions</a:t>
            </a:r>
          </a:p>
          <a:p>
            <a:pPr lvl="1"/>
            <a:r>
              <a:rPr lang="en-US" dirty="0"/>
              <a:t>Unplanned OR</a:t>
            </a:r>
          </a:p>
          <a:p>
            <a:r>
              <a:rPr lang="en-US" dirty="0"/>
              <a:t>New </a:t>
            </a:r>
            <a:r>
              <a:rPr lang="en-US" dirty="0">
                <a:hlinkClick r:id="rId2"/>
              </a:rPr>
              <a:t>ACS TQP Best Practices Guidelines | ACS</a:t>
            </a:r>
            <a:endParaRPr lang="en-US" dirty="0"/>
          </a:p>
          <a:p>
            <a:pPr lvl="1"/>
            <a:r>
              <a:rPr lang="en-US" dirty="0"/>
              <a:t>Chest Well Injury</a:t>
            </a:r>
          </a:p>
          <a:p>
            <a:pPr lvl="1"/>
            <a:r>
              <a:rPr lang="en-US" dirty="0"/>
              <a:t>Urogenital Injury</a:t>
            </a:r>
          </a:p>
          <a:p>
            <a:pPr lvl="2"/>
            <a:r>
              <a:rPr lang="en-US" dirty="0"/>
              <a:t>Gap Analysis tool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76CE3094-49B8-7BEC-923D-B4C437CA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FC559F-E5CF-E50D-4045-E80C45E5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1C86D-001D-C1A1-BB2A-958654EC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25F8-1559-646A-0F77-420E9A37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75A1-3EB4-EFFC-79B0-E2714437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Teams</a:t>
            </a:r>
          </a:p>
          <a:p>
            <a:r>
              <a:rPr lang="en-US" dirty="0"/>
              <a:t>Registry, Leadership tracks</a:t>
            </a:r>
          </a:p>
          <a:p>
            <a:r>
              <a:rPr lang="en-US" dirty="0"/>
              <a:t>Survivor Sessions</a:t>
            </a:r>
          </a:p>
          <a:p>
            <a:r>
              <a:rPr lang="en-US" dirty="0"/>
              <a:t>Change in definitions</a:t>
            </a:r>
          </a:p>
          <a:p>
            <a:pPr lvl="1"/>
            <a:r>
              <a:rPr lang="en-US" dirty="0"/>
              <a:t>Unplanned OR</a:t>
            </a:r>
          </a:p>
          <a:p>
            <a:r>
              <a:rPr lang="en-US" dirty="0"/>
              <a:t>New </a:t>
            </a:r>
            <a:r>
              <a:rPr lang="en-US" dirty="0">
                <a:hlinkClick r:id="rId2"/>
              </a:rPr>
              <a:t>ACS TQP Best Practices Guidelines | ACS</a:t>
            </a:r>
            <a:endParaRPr lang="en-US" dirty="0"/>
          </a:p>
          <a:p>
            <a:pPr lvl="1"/>
            <a:r>
              <a:rPr lang="en-US" dirty="0"/>
              <a:t>Blunt Chest Injury</a:t>
            </a:r>
          </a:p>
          <a:p>
            <a:pPr lvl="1"/>
            <a:r>
              <a:rPr lang="en-US" dirty="0"/>
              <a:t>Urogenital Injury</a:t>
            </a:r>
          </a:p>
          <a:p>
            <a:pPr lvl="2"/>
            <a:r>
              <a:rPr lang="en-US" dirty="0"/>
              <a:t>Gap Analysis tool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2CA02017-F29B-6482-38F1-32B3C7493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D7FB5-2102-E881-7FAD-FBECEB36B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0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A255-05C0-B541-3935-686ABF3F7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066B-7134-570D-A27D-49D08629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B7EB3B-3C87-EB7C-EFC6-3F27A47E3A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267" y="1825625"/>
            <a:ext cx="3143466" cy="4351338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67AF9C84-F0B4-251B-EAA0-A7378F84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3C0E6-AD1A-9111-E9BF-ED5CA907A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65373-AE71-5A18-27B7-67BABF74D7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Chest Wall Anatomy, Physiology</a:t>
            </a:r>
          </a:p>
          <a:p>
            <a:r>
              <a:rPr lang="en-US" dirty="0"/>
              <a:t>Assessment and disposition</a:t>
            </a:r>
          </a:p>
          <a:p>
            <a:pPr lvl="1"/>
            <a:r>
              <a:rPr lang="en-US" dirty="0"/>
              <a:t>Floor , ICU, Home</a:t>
            </a:r>
          </a:p>
          <a:p>
            <a:r>
              <a:rPr lang="en-US" dirty="0"/>
              <a:t>Pain Management</a:t>
            </a:r>
          </a:p>
          <a:p>
            <a:pPr lvl="1"/>
            <a:r>
              <a:rPr lang="en-US" dirty="0"/>
              <a:t>Multimodal</a:t>
            </a:r>
          </a:p>
          <a:p>
            <a:r>
              <a:rPr lang="en-US" dirty="0"/>
              <a:t>Operative management</a:t>
            </a:r>
          </a:p>
          <a:p>
            <a:pPr lvl="1"/>
            <a:r>
              <a:rPr lang="en-US" dirty="0"/>
              <a:t>Rib fracture </a:t>
            </a:r>
          </a:p>
          <a:p>
            <a:pPr lvl="1"/>
            <a:r>
              <a:rPr lang="en-US" dirty="0"/>
              <a:t>Sternal fracture</a:t>
            </a:r>
          </a:p>
          <a:p>
            <a:r>
              <a:rPr lang="en-US" dirty="0"/>
              <a:t>Postoperative Care</a:t>
            </a:r>
          </a:p>
          <a:p>
            <a:pPr lvl="1"/>
            <a:r>
              <a:rPr lang="en-US" dirty="0" err="1"/>
              <a:t>Pullmonary</a:t>
            </a:r>
            <a:r>
              <a:rPr lang="en-US" dirty="0"/>
              <a:t> function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0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E6C9F-FD42-CB4A-1BF4-DB4842C3F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CDD1-9044-B5D3-E194-32EF96FD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579DDE-8AB1-0A72-D5F3-D2B03A4EA6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3010" y="1825625"/>
            <a:ext cx="2336088" cy="3233726"/>
          </a:xfrm>
          <a:prstGeom prst="rect">
            <a:avLst/>
          </a:prstGeom>
        </p:spPr>
      </p:pic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D366B91E-EB6B-73CE-C8DE-6EDEFA2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A7507-B780-5193-4BEB-D4BF058FA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303" y="5454612"/>
            <a:ext cx="1612720" cy="11176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75601-92FC-1380-CD1B-DC84904F3C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7241E-DA2A-DCDF-1EEF-FD401BAE6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827" y="1619640"/>
            <a:ext cx="7856974" cy="37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B8B49-9B55-86D5-1850-404BFBEBF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48B3-F97E-4FFE-83C6-17AA6C4A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661696F9-699A-74B3-BBC7-494235A2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37FBD-F843-1481-D131-D218B001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977" y="5560450"/>
            <a:ext cx="1612720" cy="11176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4CB9459-B96F-1FF0-A430-AF239040E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409815"/>
            <a:ext cx="5416434" cy="515063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BDD3B1-2952-0AE1-E688-DC03F72798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02247" y="1809460"/>
            <a:ext cx="5793753" cy="32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5C102-525E-FEC4-6713-DFACF028F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EF45-0E2A-5F5B-4D44-4183F75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TQIP 2025 Updates</a:t>
            </a:r>
          </a:p>
        </p:txBody>
      </p:sp>
      <p:pic>
        <p:nvPicPr>
          <p:cNvPr id="7" name="Picture 2" descr="Minnesota Metropolitan Regional Trauma Advisor Committee MMRTAC">
            <a:extLst>
              <a:ext uri="{FF2B5EF4-FFF2-40B4-BE49-F238E27FC236}">
                <a16:creationId xmlns:a16="http://schemas.microsoft.com/office/drawing/2014/main" id="{7FA60D5B-595F-6EB4-7465-6A2B28C8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7" y="5348775"/>
            <a:ext cx="1361190" cy="13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272B3-80E3-228B-6AE6-F022984C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977" y="5560450"/>
            <a:ext cx="1612720" cy="11176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4B923E-E5B9-91D7-3183-1E93EBEFE2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37589" y="499842"/>
            <a:ext cx="5416434" cy="5150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698DD-F709-6FFA-6CC6-084DF4694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53" y="1322700"/>
            <a:ext cx="3742266" cy="44801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E43F4-4735-BC9F-FE91-727913462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42267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9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364</Words>
  <Application>Microsoft Office PowerPoint</Application>
  <PresentationFormat>Widescreen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inherit</vt:lpstr>
      <vt:lpstr>var(--font-heading-headline)</vt:lpstr>
      <vt:lpstr>Office Theme</vt:lpstr>
      <vt:lpstr>MMRTAC TQIP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Updates- Preop Planing</vt:lpstr>
      <vt:lpstr>TQIP 2025 Updates</vt:lpstr>
      <vt:lpstr>TQIP 2025 Updates – Pain Management</vt:lpstr>
      <vt:lpstr>TQIP 2025 Updates- Indications Rib Fixation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</vt:lpstr>
      <vt:lpstr>TQIP 2025 Updates- Management  non-op</vt:lpstr>
      <vt:lpstr>TQIP 2025 Updates</vt:lpstr>
      <vt:lpstr>TQIP 2025 Updates Management Operative</vt:lpstr>
      <vt:lpstr>TQIP 2025 Updates- Renal/Bladder/Urethral/Genitalia</vt:lpstr>
      <vt:lpstr>TQIP 2025 Updates</vt:lpstr>
      <vt:lpstr>2025 – MMRTAC TQIP COLLABORATIVE</vt:lpstr>
      <vt:lpstr>MMRTAC TQIP COLLABORATIVE</vt:lpstr>
      <vt:lpstr>STAC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Gipson</dc:creator>
  <cp:lastModifiedBy>Jonathan Gipson</cp:lastModifiedBy>
  <cp:revision>17</cp:revision>
  <dcterms:created xsi:type="dcterms:W3CDTF">2025-02-26T22:57:25Z</dcterms:created>
  <dcterms:modified xsi:type="dcterms:W3CDTF">2025-11-20T04:45:35Z</dcterms:modified>
</cp:coreProperties>
</file>